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0" d="100"/>
          <a:sy n="40" d="100"/>
        </p:scale>
        <p:origin x="-108" y="-12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FB337-1FE3-4E05-8139-40E2AB568DD3}" type="datetimeFigureOut">
              <a:rPr lang="lt-LT"/>
              <a:pPr/>
              <a:t>2014.11.28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7E0C5-2160-4087-9F75-16EA3075C10F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470959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7E0C5-2160-4087-9F75-16EA3075C10F}" type="slidenum">
              <a:rPr lang="lt-LT"/>
              <a:pPr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458388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7E0C5-2160-4087-9F75-16EA3075C10F}" type="slidenum">
              <a:rPr lang="lt-LT"/>
              <a:pPr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434247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7E0C5-2160-4087-9F75-16EA3075C10F}" type="slidenum">
              <a:rPr lang="lt-LT"/>
              <a:pPr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971788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7E0C5-2160-4087-9F75-16EA3075C10F}" type="slidenum">
              <a:rPr lang="lt-LT"/>
              <a:pPr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310907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7E0C5-2160-4087-9F75-16EA3075C10F}" type="slidenum">
              <a:rPr lang="lt-LT"/>
              <a:pPr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639425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7E0C5-2160-4087-9F75-16EA3075C10F}" type="slidenum">
              <a:rPr lang="lt-LT"/>
              <a:pPr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406810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t-LT" dirty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dirty="0"/>
              <a:t>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E68-314E-4E62-AA8A-BE3F20F81523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F65A-0D26-4EA2-8D80-8F2A77469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782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dirty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dirty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E68-314E-4E62-AA8A-BE3F20F81523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F65A-0D26-4EA2-8D80-8F2A77469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0446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dirty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dirty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dirty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E68-314E-4E62-AA8A-BE3F20F81523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F65A-0D26-4EA2-8D80-8F2A774694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355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dirty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dirty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E68-314E-4E62-AA8A-BE3F20F81523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F65A-0D26-4EA2-8D80-8F2A77469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5609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dirty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dirty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dirty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E68-314E-4E62-AA8A-BE3F20F81523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F65A-0D26-4EA2-8D80-8F2A774694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592632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dirty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dirty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dirty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E68-314E-4E62-AA8A-BE3F20F81523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F65A-0D26-4EA2-8D80-8F2A77469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606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dirty="0"/>
              <a:t>Redaguoti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E68-314E-4E62-AA8A-BE3F20F81523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F65A-0D26-4EA2-8D80-8F2A77469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0371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t-LT" dirty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t-LT" dirty="0"/>
              <a:t>Redaguoti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E68-314E-4E62-AA8A-BE3F20F81523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F65A-0D26-4EA2-8D80-8F2A77469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5154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lt-LT" dirty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dirty="0"/>
              <a:t>Redaguoti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E68-314E-4E62-AA8A-BE3F20F81523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F65A-0D26-4EA2-8D80-8F2A77469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46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dirty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dirty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E68-314E-4E62-AA8A-BE3F20F81523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F65A-0D26-4EA2-8D80-8F2A77469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3669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t-LT" dirty="0"/>
              <a:t>Redaguoti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t-LT" dirty="0"/>
              <a:t>Redaguoti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E68-314E-4E62-AA8A-BE3F20F81523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F65A-0D26-4EA2-8D80-8F2A77469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3209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dirty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dirty="0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t-LT" dirty="0"/>
              <a:t>Redaguoti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dirty="0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t-LT" dirty="0"/>
              <a:t>Redaguoti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E68-314E-4E62-AA8A-BE3F20F81523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F65A-0D26-4EA2-8D80-8F2A77469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611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t-LT" dirty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E68-314E-4E62-AA8A-BE3F20F81523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F65A-0D26-4EA2-8D80-8F2A77469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362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E68-314E-4E62-AA8A-BE3F20F81523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F65A-0D26-4EA2-8D80-8F2A77469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0236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t-LT" dirty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t-LT" dirty="0"/>
              <a:t>Redaguoti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t-LT" dirty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E68-314E-4E62-AA8A-BE3F20F81523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F65A-0D26-4EA2-8D80-8F2A77469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4070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dirty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dirty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dirty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E68-314E-4E62-AA8A-BE3F20F81523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F65A-0D26-4EA2-8D80-8F2A77469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528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dirty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E3E68-314E-4E62-AA8A-BE3F20F81523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55F65A-0D26-4EA2-8D80-8F2A77469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68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/>
              <a:t>Anykščių regioninis parkas</a:t>
            </a:r>
            <a:endParaRPr lang="en-US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Ieva </a:t>
            </a:r>
            <a:r>
              <a:rPr lang="lt-LT"/>
              <a:t>Stončiūtė, 3 kl.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736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875" y="1652840"/>
            <a:ext cx="8596668" cy="3880773"/>
          </a:xfrm>
        </p:spPr>
        <p:txBody>
          <a:bodyPr/>
          <a:lstStyle/>
          <a:p>
            <a:r>
              <a:rPr lang="lt-LT">
                <a:solidFill>
                  <a:srgbClr val="000000"/>
                </a:solidFill>
                <a:latin typeface="Arial" charset="0"/>
                <a:cs typeface="Arial" charset="0"/>
              </a:rPr>
              <a:t>Anykščių regioninis parkas įkurtas 1992 m. rugsėjo 24 d.</a:t>
            </a:r>
          </a:p>
          <a:p>
            <a:r>
              <a:rPr lang="lt-LT">
                <a:solidFill>
                  <a:srgbClr val="000000"/>
                </a:solidFill>
                <a:latin typeface="Arial" charset="0"/>
                <a:cs typeface="Arial" charset="0"/>
              </a:rPr>
              <a:t> Anykščių regioninio parko bendras plotas – 15 459 ha.</a:t>
            </a:r>
            <a:endParaRPr lang="es-ES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lt-LT">
                <a:solidFill>
                  <a:srgbClr val="000000"/>
                </a:solidFill>
                <a:latin typeface="Arial" charset="0"/>
                <a:cs typeface="Arial" charset="0"/>
              </a:rPr>
              <a:t>Lietuvoje antras pagal dydį riedulys Puntukas.</a:t>
            </a:r>
          </a:p>
          <a:p>
            <a:r>
              <a:rPr lang="lt-LT">
                <a:solidFill>
                  <a:srgbClr val="000000"/>
                </a:solidFill>
                <a:latin typeface="Arial" charset="0"/>
                <a:cs typeface="Arial" charset="0"/>
              </a:rPr>
              <a:t>Didžiausias Lietuvoje gėlo vandens šaltinis – paslaptingasis Karalienės liūnas.</a:t>
            </a:r>
          </a:p>
        </p:txBody>
      </p:sp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Apie parką</a:t>
            </a:r>
          </a:p>
        </p:txBody>
      </p:sp>
      <p:pic>
        <p:nvPicPr>
          <p:cNvPr id="4" name="Paveikslėlis 3" descr="Imag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6623" y="3420122"/>
            <a:ext cx="4680919" cy="3124986"/>
          </a:xfrm>
          <a:prstGeom prst="rect">
            <a:avLst/>
          </a:prstGeom>
        </p:spPr>
      </p:pic>
      <p:pic>
        <p:nvPicPr>
          <p:cNvPr id="5" name="Paveikslėlis 4" descr="Image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5393174" y="3503384"/>
            <a:ext cx="3642611" cy="3040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9806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542976" y="579735"/>
            <a:ext cx="8596668" cy="1320800"/>
          </a:xfrm>
        </p:spPr>
        <p:txBody>
          <a:bodyPr/>
          <a:lstStyle/>
          <a:p>
            <a:r>
              <a:rPr lang="lt-LT">
                <a:solidFill>
                  <a:srgbClr val="90C226"/>
                </a:solidFill>
                <a:latin typeface="Trebuchet MS"/>
              </a:rPr>
              <a:t>Ežerai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71494" y="1566498"/>
            <a:ext cx="8596668" cy="3880773"/>
          </a:xfrm>
        </p:spPr>
        <p:txBody>
          <a:bodyPr/>
          <a:lstStyle/>
          <a:p>
            <a:r>
              <a:rPr lang="lt-LT" b="1">
                <a:solidFill>
                  <a:srgbClr val="000099"/>
                </a:solidFill>
                <a:latin typeface="Arial" charset="0"/>
                <a:cs typeface="Arial" charset="0"/>
              </a:rPr>
              <a:t>Rubikių ežeras</a:t>
            </a:r>
            <a:r>
              <a:rPr lang="lt-LT">
                <a:solidFill>
                  <a:srgbClr val="000000"/>
                </a:solidFill>
                <a:latin typeface="Arial" charset="0"/>
                <a:cs typeface="Arial" charset="0"/>
              </a:rPr>
              <a:t> – vienas iš didesnių Lietuvos ežerų, užliejęs 968 ha plotą. </a:t>
            </a:r>
          </a:p>
          <a:p>
            <a:r>
              <a:rPr lang="lt-LT">
                <a:solidFill>
                  <a:srgbClr val="000000"/>
                </a:solidFill>
                <a:latin typeface="Arial" charset="0"/>
                <a:cs typeface="Arial" charset="0"/>
              </a:rPr>
              <a:t> Didžiausia ežero puošmena – 16 salų. </a:t>
            </a:r>
          </a:p>
          <a:p>
            <a:r>
              <a:rPr lang="lt-LT">
                <a:solidFill>
                  <a:srgbClr val="000000"/>
                </a:solidFill>
                <a:latin typeface="Arial" charset="0"/>
                <a:cs typeface="Arial" charset="0"/>
              </a:rPr>
              <a:t>Ežeras susijungęs su </a:t>
            </a:r>
            <a:r>
              <a:rPr lang="lt-LT" b="1">
                <a:solidFill>
                  <a:srgbClr val="000099"/>
                </a:solidFill>
                <a:latin typeface="Arial" charset="0"/>
                <a:cs typeface="Arial" charset="0"/>
              </a:rPr>
              <a:t>Dusyn</a:t>
            </a:r>
            <a:r>
              <a:rPr lang="lt-LT">
                <a:solidFill>
                  <a:srgbClr val="000099"/>
                </a:solidFill>
                <a:latin typeface="Arial" charset="0"/>
                <a:cs typeface="Arial" charset="0"/>
              </a:rPr>
              <a:t>o</a:t>
            </a:r>
            <a:r>
              <a:rPr lang="lt-LT">
                <a:solidFill>
                  <a:srgbClr val="000000"/>
                </a:solidFill>
                <a:latin typeface="Arial" charset="0"/>
                <a:cs typeface="Arial" charset="0"/>
              </a:rPr>
              <a:t> ir </a:t>
            </a:r>
            <a:r>
              <a:rPr lang="lt-LT" b="1">
                <a:solidFill>
                  <a:srgbClr val="000099"/>
                </a:solidFill>
                <a:latin typeface="Arial" charset="0"/>
                <a:cs typeface="Arial" charset="0"/>
              </a:rPr>
              <a:t>Mūšėjaus</a:t>
            </a:r>
            <a:r>
              <a:rPr lang="lt-LT">
                <a:solidFill>
                  <a:srgbClr val="000000"/>
                </a:solidFill>
                <a:latin typeface="Arial" charset="0"/>
                <a:cs typeface="Arial" charset="0"/>
              </a:rPr>
              <a:t> ežerais. </a:t>
            </a:r>
          </a:p>
          <a:p>
            <a:r>
              <a:rPr lang="lt-LT">
                <a:solidFill>
                  <a:srgbClr val="000000"/>
                </a:solidFill>
                <a:latin typeface="Arial" charset="0"/>
                <a:cs typeface="Arial" charset="0"/>
              </a:rPr>
              <a:t> Aplinkui ežerą įrengtos 9 poilsiavietės.</a:t>
            </a:r>
          </a:p>
          <a:p>
            <a:r>
              <a:rPr lang="lt-LT">
                <a:solidFill>
                  <a:srgbClr val="000000"/>
                </a:solidFill>
                <a:latin typeface="Arial" charset="0"/>
                <a:cs typeface="Arial" charset="0"/>
              </a:rPr>
              <a:t>Švariame ir skaidriame vandenyje malonu išsimaudyti. </a:t>
            </a:r>
          </a:p>
          <a:p>
            <a:pPr marL="0" indent="0">
              <a:buNone/>
            </a:pPr>
            <a:endParaRPr lang="lt-LT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8514" y="3700372"/>
            <a:ext cx="4213180" cy="2815140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90522" y="3614030"/>
            <a:ext cx="4284450" cy="285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8672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Flora-augalija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>
                <a:solidFill>
                  <a:srgbClr val="000000"/>
                </a:solidFill>
                <a:latin typeface="Arial" charset="0"/>
                <a:cs typeface="Arial" charset="0"/>
              </a:rPr>
              <a:t>Čia konstatuota net </a:t>
            </a:r>
            <a:r>
              <a:rPr lang="lt-LT" b="1">
                <a:solidFill>
                  <a:srgbClr val="000000"/>
                </a:solidFill>
                <a:latin typeface="Arial" charset="0"/>
                <a:cs typeface="Arial" charset="0"/>
              </a:rPr>
              <a:t>769</a:t>
            </a:r>
            <a:r>
              <a:rPr lang="lt-LT">
                <a:solidFill>
                  <a:srgbClr val="000000"/>
                </a:solidFill>
                <a:latin typeface="Arial" charset="0"/>
                <a:cs typeface="Arial" charset="0"/>
              </a:rPr>
              <a:t> aukštesniųjų augalų rūšys.</a:t>
            </a:r>
          </a:p>
          <a:p>
            <a:r>
              <a:rPr lang="lt-LT">
                <a:solidFill>
                  <a:srgbClr val="000000"/>
                </a:solidFill>
                <a:latin typeface="Arial" charset="0"/>
                <a:cs typeface="Arial" charset="0"/>
              </a:rPr>
              <a:t>Anykščių regioninio parko flora yra nepaprastai gausi ir įvairi.</a:t>
            </a:r>
          </a:p>
          <a:p>
            <a:r>
              <a:rPr lang="lt-LT">
                <a:solidFill>
                  <a:srgbClr val="000000"/>
                </a:solidFill>
                <a:latin typeface="Arial" charset="0"/>
                <a:cs typeface="Arial" charset="0"/>
              </a:rPr>
              <a:t> Parke užregistruota per </a:t>
            </a:r>
            <a:r>
              <a:rPr lang="lt-LT" b="1" i="1">
                <a:solidFill>
                  <a:srgbClr val="000000"/>
                </a:solidFill>
                <a:latin typeface="Arial" charset="0"/>
                <a:cs typeface="Arial" charset="0"/>
              </a:rPr>
              <a:t>30</a:t>
            </a:r>
            <a:r>
              <a:rPr lang="lt-LT" i="1">
                <a:solidFill>
                  <a:srgbClr val="000000"/>
                </a:solidFill>
                <a:latin typeface="Arial" charset="0"/>
                <a:cs typeface="Arial" charset="0"/>
              </a:rPr>
              <a:t> įrašytų į Lietuvos Raudonąją knygą augalų r</a:t>
            </a:r>
            <a:r>
              <a:rPr lang="lt-LT">
                <a:solidFill>
                  <a:srgbClr val="000000"/>
                </a:solidFill>
                <a:latin typeface="Arial" charset="0"/>
                <a:cs typeface="Arial" charset="0"/>
              </a:rPr>
              <a:t>ūšių. </a:t>
            </a:r>
          </a:p>
          <a:p>
            <a:r>
              <a:rPr lang="lt-LT">
                <a:solidFill>
                  <a:srgbClr val="000000"/>
                </a:solidFill>
                <a:latin typeface="Arial" charset="0"/>
                <a:cs typeface="Arial" charset="0"/>
              </a:rPr>
              <a:t> Daugiausiai rūšių aptikta miškuose.</a:t>
            </a: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6425" y="3852207"/>
            <a:ext cx="4066050" cy="2716868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99025" y="3819758"/>
            <a:ext cx="4189329" cy="278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21445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Saugomi medžiai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31915" y="1430818"/>
            <a:ext cx="8596668" cy="3880773"/>
          </a:xfrm>
        </p:spPr>
        <p:txBody>
          <a:bodyPr/>
          <a:lstStyle/>
          <a:p>
            <a:r>
              <a:rPr lang="lt-LT">
                <a:solidFill>
                  <a:srgbClr val="000000"/>
                </a:solidFill>
                <a:latin typeface="Arial" charset="0"/>
                <a:cs typeface="Arial" charset="0"/>
              </a:rPr>
              <a:t>Medžiai – neatskiriama kraštovaizdžio dalis.</a:t>
            </a:r>
          </a:p>
          <a:p>
            <a:r>
              <a:rPr lang="lt-LT">
                <a:solidFill>
                  <a:srgbClr val="000000"/>
                </a:solidFill>
                <a:latin typeface="Arial" charset="0"/>
                <a:cs typeface="Arial" charset="0"/>
              </a:rPr>
              <a:t>Suradę išskirtinius įspūdingų formų, amžiaus, ar žinomus medžius.</a:t>
            </a:r>
          </a:p>
          <a:p>
            <a:r>
              <a:rPr lang="lt-LT">
                <a:solidFill>
                  <a:srgbClr val="000000"/>
                </a:solidFill>
                <a:latin typeface="Arial" charset="0"/>
                <a:cs typeface="Arial" charset="0"/>
              </a:rPr>
              <a:t>Anykščių regioniniame parke auga 9 saugomi medžiai.</a:t>
            </a:r>
          </a:p>
          <a:p>
            <a:pPr marL="0" indent="0">
              <a:buNone/>
            </a:pPr>
            <a:r>
              <a:rPr lang="lt-LT">
                <a:solidFill>
                  <a:srgbClr val="000000"/>
                </a:solidFill>
                <a:latin typeface="Arial" charset="0"/>
                <a:cs typeface="Arial" charset="0"/>
              </a:rPr>
              <a:t>           </a:t>
            </a:r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75" y="2714237"/>
            <a:ext cx="3092450" cy="4067563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38603" y="2750613"/>
            <a:ext cx="3100195" cy="395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2044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Ačiū  už dėmesi !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745449332"/>
      </p:ext>
    </p:extLst>
  </p:cSld>
  <p:clrMapOvr>
    <a:masterClrMapping/>
  </p:clrMapOvr>
</p:sld>
</file>

<file path=ppt/theme/theme1.xml><?xml version="1.0" encoding="utf-8"?>
<a:theme xmlns:a="http://schemas.openxmlformats.org/drawingml/2006/main" name="Briaunota">
  <a:themeElements>
    <a:clrScheme name="Briauno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Briauno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auno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171</Words>
  <Application>Microsoft Office PowerPoint</Application>
  <PresentationFormat>Custom</PresentationFormat>
  <Paragraphs>30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Briaunota</vt:lpstr>
      <vt:lpstr>Anykščių regioninis parkas</vt:lpstr>
      <vt:lpstr>Apie parką</vt:lpstr>
      <vt:lpstr>Ežerai</vt:lpstr>
      <vt:lpstr>Flora-augalija</vt:lpstr>
      <vt:lpstr>Saugomi medžiai</vt:lpstr>
      <vt:lpstr>Ačiū  už dėmesi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Anykščių regioninis parkas</dc:title>
  <dc:creator/>
  <cp:lastModifiedBy/>
  <cp:revision>6</cp:revision>
  <dcterms:created xsi:type="dcterms:W3CDTF">2012-08-10T12:43:06Z</dcterms:created>
  <dcterms:modified xsi:type="dcterms:W3CDTF">2014-11-28T07:15:52Z</dcterms:modified>
</cp:coreProperties>
</file>