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85" r:id="rId26"/>
    <p:sldId id="286" r:id="rId27"/>
    <p:sldId id="288" r:id="rId28"/>
    <p:sldId id="287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7CC336-691E-44E2-99F2-5E44A18B4B16}" type="datetimeFigureOut">
              <a:rPr lang="lt-LT" smtClean="0"/>
              <a:pPr/>
              <a:t>2012.10.02</a:t>
            </a:fld>
            <a:endParaRPr lang="lt-L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7F14E-7F8B-4E74-BC18-F9516F001C0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endParaRPr lang="lt-LT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lt-LT" b="1" i="1" dirty="0"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4214818"/>
            <a:ext cx="8143932" cy="200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lt-LT" sz="2400" b="1" i="1" dirty="0" smtClean="0">
                <a:latin typeface="Arial Black" pitchFamily="34" charset="0"/>
              </a:rPr>
              <a:t>Kuršėnų Stasio An</a:t>
            </a:r>
            <a:r>
              <a:rPr lang="en-US" sz="2400" b="1" i="1" dirty="0" smtClean="0">
                <a:latin typeface="Arial Black" pitchFamily="34" charset="0"/>
              </a:rPr>
              <a:t>g</a:t>
            </a:r>
            <a:r>
              <a:rPr lang="lt-LT" sz="2400" b="1" i="1" dirty="0" err="1" smtClean="0">
                <a:latin typeface="Arial Black" pitchFamily="34" charset="0"/>
              </a:rPr>
              <a:t>lickio</a:t>
            </a:r>
            <a:r>
              <a:rPr lang="lt-LT" sz="2400" b="1" i="1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lt-LT" sz="2400" b="1" i="1" smtClean="0">
                <a:latin typeface="Arial Black" pitchFamily="34" charset="0"/>
              </a:rPr>
              <a:t>mokyklos </a:t>
            </a:r>
            <a:r>
              <a:rPr lang="lt-LT" sz="2400" b="1" i="1" dirty="0" smtClean="0">
                <a:latin typeface="Arial Black" pitchFamily="34" charset="0"/>
              </a:rPr>
              <a:t>pradinių klasių </a:t>
            </a:r>
          </a:p>
          <a:p>
            <a:pPr algn="ctr">
              <a:buNone/>
            </a:pPr>
            <a:r>
              <a:rPr lang="lt-LT" sz="2400" b="1" i="1" dirty="0" smtClean="0">
                <a:latin typeface="Arial Black" pitchFamily="34" charset="0"/>
              </a:rPr>
              <a:t>mokytojos metodininkės</a:t>
            </a:r>
          </a:p>
          <a:p>
            <a:pPr algn="ctr">
              <a:buNone/>
            </a:pPr>
            <a:r>
              <a:rPr lang="lt-LT" sz="2400" b="1" i="1" dirty="0" smtClean="0">
                <a:latin typeface="Arial Black" pitchFamily="34" charset="0"/>
              </a:rPr>
              <a:t>Rima </a:t>
            </a:r>
            <a:r>
              <a:rPr lang="lt-LT" sz="2400" b="1" i="1" dirty="0" err="1" smtClean="0">
                <a:latin typeface="Arial Black" pitchFamily="34" charset="0"/>
              </a:rPr>
              <a:t>Kudrevičienė</a:t>
            </a:r>
            <a:r>
              <a:rPr lang="lt-LT" sz="2400" b="1" i="1" dirty="0" smtClean="0">
                <a:latin typeface="Arial Black" pitchFamily="34" charset="0"/>
              </a:rPr>
              <a:t>  ir Ingrida </a:t>
            </a:r>
            <a:r>
              <a:rPr lang="lt-LT" sz="2400" b="1" i="1" dirty="0" err="1" smtClean="0">
                <a:latin typeface="Arial Black" pitchFamily="34" charset="0"/>
              </a:rPr>
              <a:t>Švambarienė</a:t>
            </a:r>
            <a:endParaRPr lang="lt-LT" sz="2400" b="1" i="1" dirty="0">
              <a:latin typeface="Arial Black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71472" y="428604"/>
            <a:ext cx="8001056" cy="35719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1142976" y="1214422"/>
            <a:ext cx="6929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 smtClean="0">
                <a:latin typeface="Arial Black" pitchFamily="34" charset="0"/>
              </a:rPr>
              <a:t>Matematikos plakatai </a:t>
            </a:r>
            <a:br>
              <a:rPr lang="lt-LT" sz="3200" dirty="0" smtClean="0">
                <a:latin typeface="Arial Black" pitchFamily="34" charset="0"/>
              </a:rPr>
            </a:br>
            <a:r>
              <a:rPr lang="lt-LT" sz="3200" dirty="0" smtClean="0">
                <a:latin typeface="Arial Black" pitchFamily="34" charset="0"/>
              </a:rPr>
              <a:t>2 klasei </a:t>
            </a:r>
            <a:br>
              <a:rPr lang="lt-LT" sz="3200" dirty="0" smtClean="0">
                <a:latin typeface="Arial Black" pitchFamily="34" charset="0"/>
              </a:rPr>
            </a:br>
            <a:r>
              <a:rPr lang="lt-LT" sz="3200" dirty="0" smtClean="0">
                <a:latin typeface="Arial Black" pitchFamily="34" charset="0"/>
              </a:rPr>
              <a:t>(pagal „Riešuto“ vadovėlį)</a:t>
            </a:r>
            <a:endParaRPr lang="lt-LT" sz="3200" dirty="0" smtClean="0"/>
          </a:p>
          <a:p>
            <a:pPr algn="ctr"/>
            <a:endParaRPr lang="lt-LT" sz="3200" dirty="0"/>
          </a:p>
        </p:txBody>
      </p:sp>
      <p:sp>
        <p:nvSpPr>
          <p:cNvPr id="9" name="Rectangle 8"/>
          <p:cNvSpPr/>
          <p:nvPr/>
        </p:nvSpPr>
        <p:spPr>
          <a:xfrm>
            <a:off x="2357422" y="6429396"/>
            <a:ext cx="3357586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Arial Black" pitchFamily="34" charset="0"/>
              </a:rPr>
              <a:t>2011 – 2012 m. m.</a:t>
            </a:r>
            <a:endParaRPr lang="lt-LT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-2266950" y="1211263"/>
            <a:ext cx="466725" cy="27622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1kg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120775" y="544513"/>
            <a:ext cx="6153150" cy="1257300"/>
          </a:xfrm>
          <a:prstGeom prst="hexagon">
            <a:avLst>
              <a:gd name="adj" fmla="val 122348"/>
              <a:gd name="vf" fmla="val 115470"/>
            </a:avLst>
          </a:prstGeom>
          <a:solidFill>
            <a:srgbClr val="FFFFFF"/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Daugiakampiai</a:t>
            </a: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643042" y="2285992"/>
            <a:ext cx="2276475" cy="19335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175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AutoShape 5"/>
          <p:cNvSpPr>
            <a:spLocks noChangeShapeType="1"/>
          </p:cNvSpPr>
          <p:nvPr/>
        </p:nvSpPr>
        <p:spPr bwMode="auto">
          <a:xfrm flipH="1" flipV="1">
            <a:off x="2786050" y="2285992"/>
            <a:ext cx="7905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4580" name="AutoShape 4"/>
          <p:cNvSpPr>
            <a:spLocks noChangeShapeType="1"/>
          </p:cNvSpPr>
          <p:nvPr/>
        </p:nvSpPr>
        <p:spPr bwMode="auto">
          <a:xfrm flipH="1" flipV="1">
            <a:off x="3428992" y="3214686"/>
            <a:ext cx="962025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4578" name="AutoShape 2"/>
          <p:cNvSpPr>
            <a:spLocks noChangeShapeType="1"/>
          </p:cNvSpPr>
          <p:nvPr/>
        </p:nvSpPr>
        <p:spPr bwMode="auto">
          <a:xfrm flipH="1" flipV="1">
            <a:off x="3929058" y="4143380"/>
            <a:ext cx="118110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4579" name="AutoShape 3"/>
          <p:cNvSpPr>
            <a:spLocks noChangeShapeType="1"/>
          </p:cNvSpPr>
          <p:nvPr/>
        </p:nvSpPr>
        <p:spPr bwMode="auto">
          <a:xfrm flipH="1">
            <a:off x="3500430" y="3929066"/>
            <a:ext cx="257175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16" y="2143116"/>
            <a:ext cx="914400" cy="2074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4577" name="AutoShape 1"/>
          <p:cNvSpPr>
            <a:spLocks noChangeArrowheads="1"/>
          </p:cNvSpPr>
          <p:nvPr/>
        </p:nvSpPr>
        <p:spPr bwMode="auto">
          <a:xfrm>
            <a:off x="214282" y="4786322"/>
            <a:ext cx="8429684" cy="1143008"/>
          </a:xfrm>
          <a:prstGeom prst="hexagon">
            <a:avLst>
              <a:gd name="adj" fmla="val 71395"/>
              <a:gd name="vf" fmla="val 11547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Daugiakampio viršūnes galima žymėti didžiosiomis raidėmis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914400"/>
            <a:ext cx="245131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285728"/>
            <a:ext cx="9094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3306" y="2214555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Viršūnė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7686" y="314324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Kraštinė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438128"/>
            <a:ext cx="9094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2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22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2066" y="414338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Kampas </a:t>
            </a:r>
            <a:endParaRPr lang="lt-LT" dirty="0"/>
          </a:p>
        </p:txBody>
      </p:sp>
      <p:sp>
        <p:nvSpPr>
          <p:cNvPr id="23" name="Rectangle 22"/>
          <p:cNvSpPr/>
          <p:nvPr/>
        </p:nvSpPr>
        <p:spPr>
          <a:xfrm>
            <a:off x="6572264" y="3929066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lt-LT" dirty="0"/>
          </a:p>
        </p:txBody>
      </p:sp>
      <p:sp>
        <p:nvSpPr>
          <p:cNvPr id="24" name="Rectangle 23"/>
          <p:cNvSpPr/>
          <p:nvPr/>
        </p:nvSpPr>
        <p:spPr>
          <a:xfrm>
            <a:off x="6572264" y="2071678"/>
            <a:ext cx="28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B </a:t>
            </a:r>
            <a:endParaRPr lang="lt-LT" dirty="0"/>
          </a:p>
        </p:txBody>
      </p:sp>
      <p:sp>
        <p:nvSpPr>
          <p:cNvPr id="25" name="Rectangle 24"/>
          <p:cNvSpPr/>
          <p:nvPr/>
        </p:nvSpPr>
        <p:spPr>
          <a:xfrm>
            <a:off x="7715272" y="2071678"/>
            <a:ext cx="85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lang="lt-LT" dirty="0"/>
          </a:p>
        </p:txBody>
      </p:sp>
      <p:sp>
        <p:nvSpPr>
          <p:cNvPr id="26" name="Rectangle 25"/>
          <p:cNvSpPr/>
          <p:nvPr/>
        </p:nvSpPr>
        <p:spPr>
          <a:xfrm>
            <a:off x="7715272" y="3929066"/>
            <a:ext cx="4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D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1276350" cy="1285884"/>
          </a:xfrm>
          <a:prstGeom prst="rect">
            <a:avLst/>
          </a:prstGeom>
          <a:noFill/>
        </p:spPr>
      </p:pic>
      <p:pic>
        <p:nvPicPr>
          <p:cNvPr id="25700" name="Picture 10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286512" y="1785926"/>
            <a:ext cx="590550" cy="609600"/>
          </a:xfrm>
          <a:prstGeom prst="rect">
            <a:avLst/>
          </a:prstGeom>
          <a:noFill/>
        </p:spPr>
      </p:pic>
      <p:pic>
        <p:nvPicPr>
          <p:cNvPr id="25699" name="Picture 9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1785926"/>
            <a:ext cx="542925" cy="609600"/>
          </a:xfrm>
          <a:prstGeom prst="rect">
            <a:avLst/>
          </a:prstGeom>
          <a:noFill/>
        </p:spPr>
      </p:pic>
      <p:pic>
        <p:nvPicPr>
          <p:cNvPr id="25698" name="Picture 9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1785926"/>
            <a:ext cx="571504" cy="609600"/>
          </a:xfrm>
          <a:prstGeom prst="rect">
            <a:avLst/>
          </a:prstGeom>
          <a:noFill/>
        </p:spPr>
      </p:pic>
      <p:pic>
        <p:nvPicPr>
          <p:cNvPr id="25697" name="Picture 9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1785926"/>
            <a:ext cx="571500" cy="609600"/>
          </a:xfrm>
          <a:prstGeom prst="rect">
            <a:avLst/>
          </a:prstGeom>
          <a:noFill/>
        </p:spPr>
      </p:pic>
      <p:pic>
        <p:nvPicPr>
          <p:cNvPr id="25696" name="Picture 9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1785926"/>
            <a:ext cx="571500" cy="609600"/>
          </a:xfrm>
          <a:prstGeom prst="rect">
            <a:avLst/>
          </a:prstGeom>
          <a:noFill/>
        </p:spPr>
      </p:pic>
      <p:pic>
        <p:nvPicPr>
          <p:cNvPr id="25695" name="Picture 9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1785926"/>
            <a:ext cx="571500" cy="609600"/>
          </a:xfrm>
          <a:prstGeom prst="rect">
            <a:avLst/>
          </a:prstGeom>
          <a:noFill/>
        </p:spPr>
      </p:pic>
      <p:pic>
        <p:nvPicPr>
          <p:cNvPr id="25694" name="Picture 9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1785926"/>
            <a:ext cx="571500" cy="609600"/>
          </a:xfrm>
          <a:prstGeom prst="rect">
            <a:avLst/>
          </a:prstGeom>
          <a:noFill/>
        </p:spPr>
      </p:pic>
      <p:pic>
        <p:nvPicPr>
          <p:cNvPr id="25693" name="Picture 9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1785926"/>
            <a:ext cx="571500" cy="609600"/>
          </a:xfrm>
          <a:prstGeom prst="rect">
            <a:avLst/>
          </a:prstGeom>
          <a:noFill/>
        </p:spPr>
      </p:pic>
      <p:pic>
        <p:nvPicPr>
          <p:cNvPr id="25692" name="Picture 9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572000" y="1785926"/>
            <a:ext cx="571500" cy="609600"/>
          </a:xfrm>
          <a:prstGeom prst="rect">
            <a:avLst/>
          </a:prstGeom>
          <a:noFill/>
        </p:spPr>
      </p:pic>
      <p:pic>
        <p:nvPicPr>
          <p:cNvPr id="25691" name="Picture 9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143504" y="1785926"/>
            <a:ext cx="571500" cy="609600"/>
          </a:xfrm>
          <a:prstGeom prst="rect">
            <a:avLst/>
          </a:prstGeom>
          <a:noFill/>
        </p:spPr>
      </p:pic>
      <p:pic>
        <p:nvPicPr>
          <p:cNvPr id="25690" name="Picture 9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5008" y="1785926"/>
            <a:ext cx="571500" cy="609600"/>
          </a:xfrm>
          <a:prstGeom prst="rect">
            <a:avLst/>
          </a:prstGeom>
          <a:noFill/>
        </p:spPr>
      </p:pic>
      <p:pic>
        <p:nvPicPr>
          <p:cNvPr id="25689" name="Picture 8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1785926"/>
            <a:ext cx="571500" cy="609600"/>
          </a:xfrm>
          <a:prstGeom prst="rect">
            <a:avLst/>
          </a:prstGeom>
          <a:noFill/>
        </p:spPr>
      </p:pic>
      <p:pic>
        <p:nvPicPr>
          <p:cNvPr id="25688" name="Picture 8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858016" y="1785926"/>
            <a:ext cx="571500" cy="609600"/>
          </a:xfrm>
          <a:prstGeom prst="rect">
            <a:avLst/>
          </a:prstGeom>
          <a:noFill/>
        </p:spPr>
      </p:pic>
      <p:pic>
        <p:nvPicPr>
          <p:cNvPr id="25687" name="Picture 8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429520" y="1785926"/>
            <a:ext cx="571500" cy="609600"/>
          </a:xfrm>
          <a:prstGeom prst="rect">
            <a:avLst/>
          </a:prstGeom>
          <a:noFill/>
        </p:spPr>
      </p:pic>
      <p:pic>
        <p:nvPicPr>
          <p:cNvPr id="25686" name="Picture 8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2428868"/>
            <a:ext cx="571500" cy="609600"/>
          </a:xfrm>
          <a:prstGeom prst="rect">
            <a:avLst/>
          </a:prstGeom>
          <a:noFill/>
        </p:spPr>
      </p:pic>
      <p:pic>
        <p:nvPicPr>
          <p:cNvPr id="25685" name="Picture 8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714752"/>
            <a:ext cx="571500" cy="609600"/>
          </a:xfrm>
          <a:prstGeom prst="rect">
            <a:avLst/>
          </a:prstGeom>
          <a:noFill/>
        </p:spPr>
      </p:pic>
      <p:pic>
        <p:nvPicPr>
          <p:cNvPr id="25684" name="Picture 8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071810"/>
            <a:ext cx="571500" cy="609600"/>
          </a:xfrm>
          <a:prstGeom prst="rect">
            <a:avLst/>
          </a:prstGeom>
          <a:noFill/>
        </p:spPr>
      </p:pic>
      <p:pic>
        <p:nvPicPr>
          <p:cNvPr id="25683" name="Picture 8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357694"/>
            <a:ext cx="571500" cy="609600"/>
          </a:xfrm>
          <a:prstGeom prst="rect">
            <a:avLst/>
          </a:prstGeom>
          <a:noFill/>
        </p:spPr>
      </p:pic>
      <p:pic>
        <p:nvPicPr>
          <p:cNvPr id="25682" name="Picture 8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01024" y="1785926"/>
            <a:ext cx="571500" cy="609600"/>
          </a:xfrm>
          <a:prstGeom prst="rect">
            <a:avLst/>
          </a:prstGeom>
          <a:noFill/>
        </p:spPr>
      </p:pic>
      <p:pic>
        <p:nvPicPr>
          <p:cNvPr id="25681" name="Picture 8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000636"/>
            <a:ext cx="571500" cy="609600"/>
          </a:xfrm>
          <a:prstGeom prst="rect">
            <a:avLst/>
          </a:prstGeom>
          <a:noFill/>
        </p:spPr>
      </p:pic>
      <p:pic>
        <p:nvPicPr>
          <p:cNvPr id="25680" name="Picture 8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3071810"/>
            <a:ext cx="571500" cy="609600"/>
          </a:xfrm>
          <a:prstGeom prst="rect">
            <a:avLst/>
          </a:prstGeom>
          <a:noFill/>
        </p:spPr>
      </p:pic>
      <p:pic>
        <p:nvPicPr>
          <p:cNvPr id="25679" name="Picture 7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643578"/>
            <a:ext cx="571500" cy="609600"/>
          </a:xfrm>
          <a:prstGeom prst="rect">
            <a:avLst/>
          </a:prstGeom>
          <a:noFill/>
        </p:spPr>
      </p:pic>
      <p:pic>
        <p:nvPicPr>
          <p:cNvPr id="25678" name="Picture 7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2428868"/>
            <a:ext cx="571500" cy="609600"/>
          </a:xfrm>
          <a:prstGeom prst="rect">
            <a:avLst/>
          </a:prstGeom>
          <a:noFill/>
        </p:spPr>
      </p:pic>
      <p:pic>
        <p:nvPicPr>
          <p:cNvPr id="25677" name="Picture 7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3714752"/>
            <a:ext cx="571500" cy="609600"/>
          </a:xfrm>
          <a:prstGeom prst="rect">
            <a:avLst/>
          </a:prstGeom>
          <a:noFill/>
        </p:spPr>
      </p:pic>
      <p:pic>
        <p:nvPicPr>
          <p:cNvPr id="25676" name="Picture 7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4357694"/>
            <a:ext cx="571500" cy="609600"/>
          </a:xfrm>
          <a:prstGeom prst="rect">
            <a:avLst/>
          </a:prstGeom>
          <a:noFill/>
        </p:spPr>
      </p:pic>
      <p:pic>
        <p:nvPicPr>
          <p:cNvPr id="25675" name="Picture 7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3071810"/>
            <a:ext cx="571500" cy="609600"/>
          </a:xfrm>
          <a:prstGeom prst="rect">
            <a:avLst/>
          </a:prstGeom>
          <a:noFill/>
        </p:spPr>
      </p:pic>
      <p:pic>
        <p:nvPicPr>
          <p:cNvPr id="2567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286512" y="3071810"/>
            <a:ext cx="571500" cy="609600"/>
          </a:xfrm>
          <a:prstGeom prst="rect">
            <a:avLst/>
          </a:prstGeom>
          <a:noFill/>
        </p:spPr>
      </p:pic>
      <p:pic>
        <p:nvPicPr>
          <p:cNvPr id="25673" name="Picture 7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5000636"/>
            <a:ext cx="571500" cy="609600"/>
          </a:xfrm>
          <a:prstGeom prst="rect">
            <a:avLst/>
          </a:prstGeom>
          <a:noFill/>
        </p:spPr>
      </p:pic>
      <p:pic>
        <p:nvPicPr>
          <p:cNvPr id="25672" name="Picture 7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572000" y="3071810"/>
            <a:ext cx="571500" cy="609600"/>
          </a:xfrm>
          <a:prstGeom prst="rect">
            <a:avLst/>
          </a:prstGeom>
          <a:noFill/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472" y="5643578"/>
            <a:ext cx="571500" cy="609600"/>
          </a:xfrm>
          <a:prstGeom prst="rect">
            <a:avLst/>
          </a:prstGeom>
          <a:noFill/>
        </p:spPr>
      </p:pic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3071810"/>
            <a:ext cx="571500" cy="609600"/>
          </a:xfrm>
          <a:prstGeom prst="rect">
            <a:avLst/>
          </a:prstGeom>
          <a:noFill/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2428868"/>
            <a:ext cx="571500" cy="609600"/>
          </a:xfrm>
          <a:prstGeom prst="rect">
            <a:avLst/>
          </a:prstGeom>
          <a:noFill/>
        </p:spPr>
      </p:pic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3071810"/>
            <a:ext cx="571500" cy="609600"/>
          </a:xfrm>
          <a:prstGeom prst="rect">
            <a:avLst/>
          </a:prstGeom>
          <a:noFill/>
        </p:spPr>
      </p:pic>
      <p:pic>
        <p:nvPicPr>
          <p:cNvPr id="25667" name="Picture 6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429520" y="3071810"/>
            <a:ext cx="571500" cy="609600"/>
          </a:xfrm>
          <a:prstGeom prst="rect">
            <a:avLst/>
          </a:prstGeom>
          <a:noFill/>
        </p:spPr>
      </p:pic>
      <p:pic>
        <p:nvPicPr>
          <p:cNvPr id="25666" name="Picture 6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2428868"/>
            <a:ext cx="571500" cy="609600"/>
          </a:xfrm>
          <a:prstGeom prst="rect">
            <a:avLst/>
          </a:prstGeom>
          <a:noFill/>
        </p:spPr>
      </p:pic>
      <p:pic>
        <p:nvPicPr>
          <p:cNvPr id="25665" name="Picture 6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3071810"/>
            <a:ext cx="571500" cy="609600"/>
          </a:xfrm>
          <a:prstGeom prst="rect">
            <a:avLst/>
          </a:prstGeom>
          <a:noFill/>
        </p:spPr>
      </p:pic>
      <p:pic>
        <p:nvPicPr>
          <p:cNvPr id="25663" name="Picture 6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285852" y="18288104"/>
            <a:ext cx="571500" cy="609600"/>
          </a:xfrm>
          <a:prstGeom prst="rect">
            <a:avLst/>
          </a:prstGeom>
          <a:noFill/>
        </p:spPr>
      </p:pic>
      <p:pic>
        <p:nvPicPr>
          <p:cNvPr id="25662" name="Picture 6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428860" y="18645294"/>
            <a:ext cx="571500" cy="609600"/>
          </a:xfrm>
          <a:prstGeom prst="rect">
            <a:avLst/>
          </a:prstGeom>
          <a:noFill/>
        </p:spPr>
      </p:pic>
      <p:pic>
        <p:nvPicPr>
          <p:cNvPr id="25661" name="Picture 6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357554" y="18645294"/>
            <a:ext cx="571500" cy="609600"/>
          </a:xfrm>
          <a:prstGeom prst="rect">
            <a:avLst/>
          </a:prstGeom>
          <a:noFill/>
        </p:spPr>
      </p:pic>
      <p:pic>
        <p:nvPicPr>
          <p:cNvPr id="25660" name="Picture 6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858016" y="3071810"/>
            <a:ext cx="571500" cy="609600"/>
          </a:xfrm>
          <a:prstGeom prst="rect">
            <a:avLst/>
          </a:prstGeom>
          <a:noFill/>
        </p:spPr>
      </p:pic>
      <p:pic>
        <p:nvPicPr>
          <p:cNvPr id="25659" name="Picture 5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26584275"/>
            <a:ext cx="571500" cy="609600"/>
          </a:xfrm>
          <a:prstGeom prst="rect">
            <a:avLst/>
          </a:prstGeom>
          <a:noFill/>
        </p:spPr>
      </p:pic>
      <p:pic>
        <p:nvPicPr>
          <p:cNvPr id="25658" name="Picture 5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27193875"/>
            <a:ext cx="571500" cy="609600"/>
          </a:xfrm>
          <a:prstGeom prst="rect">
            <a:avLst/>
          </a:prstGeom>
          <a:noFill/>
        </p:spPr>
      </p:pic>
      <p:pic>
        <p:nvPicPr>
          <p:cNvPr id="25657" name="Picture 5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27803475"/>
            <a:ext cx="571500" cy="609600"/>
          </a:xfrm>
          <a:prstGeom prst="rect">
            <a:avLst/>
          </a:prstGeom>
          <a:noFill/>
        </p:spPr>
      </p:pic>
      <p:pic>
        <p:nvPicPr>
          <p:cNvPr id="25655" name="Picture 5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24074582"/>
            <a:ext cx="571500" cy="609600"/>
          </a:xfrm>
          <a:prstGeom prst="rect">
            <a:avLst/>
          </a:prstGeom>
          <a:noFill/>
        </p:spPr>
      </p:pic>
      <p:pic>
        <p:nvPicPr>
          <p:cNvPr id="25653" name="Picture 5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143240" y="24360334"/>
            <a:ext cx="523875" cy="609600"/>
          </a:xfrm>
          <a:prstGeom prst="rect">
            <a:avLst/>
          </a:prstGeom>
          <a:noFill/>
        </p:spPr>
      </p:pic>
      <p:pic>
        <p:nvPicPr>
          <p:cNvPr id="25652" name="Picture 5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0851475"/>
            <a:ext cx="619125" cy="609600"/>
          </a:xfrm>
          <a:prstGeom prst="rect">
            <a:avLst/>
          </a:prstGeom>
          <a:noFill/>
        </p:spPr>
      </p:pic>
      <p:pic>
        <p:nvPicPr>
          <p:cNvPr id="25651" name="Picture 5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1461075"/>
            <a:ext cx="571500" cy="609600"/>
          </a:xfrm>
          <a:prstGeom prst="rect">
            <a:avLst/>
          </a:prstGeom>
          <a:noFill/>
        </p:spPr>
      </p:pic>
      <p:pic>
        <p:nvPicPr>
          <p:cNvPr id="25650" name="Picture 5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2070675"/>
            <a:ext cx="571500" cy="609600"/>
          </a:xfrm>
          <a:prstGeom prst="rect">
            <a:avLst/>
          </a:prstGeom>
          <a:noFill/>
        </p:spPr>
      </p:pic>
      <p:pic>
        <p:nvPicPr>
          <p:cNvPr id="25649" name="Picture 4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2680275"/>
            <a:ext cx="552450" cy="609600"/>
          </a:xfrm>
          <a:prstGeom prst="rect">
            <a:avLst/>
          </a:prstGeom>
          <a:noFill/>
        </p:spPr>
      </p:pic>
      <p:pic>
        <p:nvPicPr>
          <p:cNvPr id="25648" name="Picture 4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3289875"/>
            <a:ext cx="571500" cy="609600"/>
          </a:xfrm>
          <a:prstGeom prst="rect">
            <a:avLst/>
          </a:prstGeom>
          <a:noFill/>
        </p:spPr>
      </p:pic>
      <p:pic>
        <p:nvPicPr>
          <p:cNvPr id="25647" name="Picture 4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3899475"/>
            <a:ext cx="571500" cy="609600"/>
          </a:xfrm>
          <a:prstGeom prst="rect">
            <a:avLst/>
          </a:prstGeom>
          <a:noFill/>
        </p:spPr>
      </p:pic>
      <p:pic>
        <p:nvPicPr>
          <p:cNvPr id="25646" name="Picture 4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4509075"/>
            <a:ext cx="571500" cy="609600"/>
          </a:xfrm>
          <a:prstGeom prst="rect">
            <a:avLst/>
          </a:prstGeom>
          <a:noFill/>
        </p:spPr>
      </p:pic>
      <p:pic>
        <p:nvPicPr>
          <p:cNvPr id="25645" name="Picture 4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5118675"/>
            <a:ext cx="571500" cy="609600"/>
          </a:xfrm>
          <a:prstGeom prst="rect">
            <a:avLst/>
          </a:prstGeom>
          <a:noFill/>
        </p:spPr>
      </p:pic>
      <p:pic>
        <p:nvPicPr>
          <p:cNvPr id="25644" name="Picture 4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5728275"/>
            <a:ext cx="571500" cy="609600"/>
          </a:xfrm>
          <a:prstGeom prst="rect">
            <a:avLst/>
          </a:prstGeom>
          <a:noFill/>
        </p:spPr>
      </p:pic>
      <p:pic>
        <p:nvPicPr>
          <p:cNvPr id="25643" name="Picture 4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6337875"/>
            <a:ext cx="571500" cy="609600"/>
          </a:xfrm>
          <a:prstGeom prst="rect">
            <a:avLst/>
          </a:prstGeom>
          <a:noFill/>
        </p:spPr>
      </p:pic>
      <p:pic>
        <p:nvPicPr>
          <p:cNvPr id="25642" name="Picture 4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6947475"/>
            <a:ext cx="571500" cy="609600"/>
          </a:xfrm>
          <a:prstGeom prst="rect">
            <a:avLst/>
          </a:prstGeom>
          <a:noFill/>
        </p:spPr>
      </p:pic>
      <p:pic>
        <p:nvPicPr>
          <p:cNvPr id="25641" name="Picture 4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7557075"/>
            <a:ext cx="571500" cy="609600"/>
          </a:xfrm>
          <a:prstGeom prst="rect">
            <a:avLst/>
          </a:prstGeom>
          <a:noFill/>
        </p:spPr>
      </p:pic>
      <p:pic>
        <p:nvPicPr>
          <p:cNvPr id="25640" name="Picture 4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8166675"/>
            <a:ext cx="571500" cy="609600"/>
          </a:xfrm>
          <a:prstGeom prst="rect">
            <a:avLst/>
          </a:prstGeom>
          <a:noFill/>
        </p:spPr>
      </p:pic>
      <p:pic>
        <p:nvPicPr>
          <p:cNvPr id="25639" name="Picture 3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8776275"/>
            <a:ext cx="571500" cy="609600"/>
          </a:xfrm>
          <a:prstGeom prst="rect">
            <a:avLst/>
          </a:prstGeom>
          <a:noFill/>
        </p:spPr>
      </p:pic>
      <p:pic>
        <p:nvPicPr>
          <p:cNvPr id="25638" name="Picture 3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9385875"/>
            <a:ext cx="571500" cy="609600"/>
          </a:xfrm>
          <a:prstGeom prst="rect">
            <a:avLst/>
          </a:prstGeom>
          <a:noFill/>
        </p:spPr>
      </p:pic>
      <p:pic>
        <p:nvPicPr>
          <p:cNvPr id="25637" name="Picture 3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39995475"/>
            <a:ext cx="571500" cy="609600"/>
          </a:xfrm>
          <a:prstGeom prst="rect">
            <a:avLst/>
          </a:prstGeom>
          <a:noFill/>
        </p:spPr>
      </p:pic>
      <p:pic>
        <p:nvPicPr>
          <p:cNvPr id="25636" name="Picture 3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0605075"/>
            <a:ext cx="571500" cy="609600"/>
          </a:xfrm>
          <a:prstGeom prst="rect">
            <a:avLst/>
          </a:prstGeom>
          <a:noFill/>
        </p:spPr>
      </p:pic>
      <p:pic>
        <p:nvPicPr>
          <p:cNvPr id="25635" name="Picture 3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1214675"/>
            <a:ext cx="571500" cy="609600"/>
          </a:xfrm>
          <a:prstGeom prst="rect">
            <a:avLst/>
          </a:prstGeom>
          <a:noFill/>
        </p:spPr>
      </p:pic>
      <p:pic>
        <p:nvPicPr>
          <p:cNvPr id="25634" name="Picture 3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1824275"/>
            <a:ext cx="571500" cy="609600"/>
          </a:xfrm>
          <a:prstGeom prst="rect">
            <a:avLst/>
          </a:prstGeom>
          <a:noFill/>
        </p:spPr>
      </p:pic>
      <p:pic>
        <p:nvPicPr>
          <p:cNvPr id="25633" name="Picture 3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2433875"/>
            <a:ext cx="571500" cy="609600"/>
          </a:xfrm>
          <a:prstGeom prst="rect">
            <a:avLst/>
          </a:prstGeom>
          <a:noFill/>
        </p:spPr>
      </p:pic>
      <p:pic>
        <p:nvPicPr>
          <p:cNvPr id="25632" name="Picture 3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3043475"/>
            <a:ext cx="571500" cy="609600"/>
          </a:xfrm>
          <a:prstGeom prst="rect">
            <a:avLst/>
          </a:prstGeom>
          <a:noFill/>
        </p:spPr>
      </p:pic>
      <p:pic>
        <p:nvPicPr>
          <p:cNvPr id="25631" name="Picture 3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3653075"/>
            <a:ext cx="571500" cy="609600"/>
          </a:xfrm>
          <a:prstGeom prst="rect">
            <a:avLst/>
          </a:prstGeom>
          <a:noFill/>
        </p:spPr>
      </p:pic>
      <p:pic>
        <p:nvPicPr>
          <p:cNvPr id="25630" name="Picture 3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4262675"/>
            <a:ext cx="571500" cy="609600"/>
          </a:xfrm>
          <a:prstGeom prst="rect">
            <a:avLst/>
          </a:prstGeom>
          <a:noFill/>
        </p:spPr>
      </p:pic>
      <p:pic>
        <p:nvPicPr>
          <p:cNvPr id="25629" name="Picture 2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4872275"/>
            <a:ext cx="571500" cy="609600"/>
          </a:xfrm>
          <a:prstGeom prst="rect">
            <a:avLst/>
          </a:prstGeom>
          <a:noFill/>
        </p:spPr>
      </p:pic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5481875"/>
            <a:ext cx="571500" cy="609600"/>
          </a:xfrm>
          <a:prstGeom prst="rect">
            <a:avLst/>
          </a:prstGeom>
          <a:noFill/>
        </p:spPr>
      </p:pic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6091475"/>
            <a:ext cx="571500" cy="609600"/>
          </a:xfrm>
          <a:prstGeom prst="rect">
            <a:avLst/>
          </a:prstGeom>
          <a:noFill/>
        </p:spPr>
      </p:pic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6701075"/>
            <a:ext cx="571500" cy="609600"/>
          </a:xfrm>
          <a:prstGeom prst="rect">
            <a:avLst/>
          </a:prstGeom>
          <a:noFill/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7310675"/>
            <a:ext cx="571500" cy="609600"/>
          </a:xfrm>
          <a:prstGeom prst="rect">
            <a:avLst/>
          </a:prstGeom>
          <a:noFill/>
        </p:spPr>
      </p:pic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7920275"/>
            <a:ext cx="571500" cy="609600"/>
          </a:xfrm>
          <a:prstGeom prst="rect">
            <a:avLst/>
          </a:prstGeom>
          <a:noFill/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8529875"/>
            <a:ext cx="571500" cy="609600"/>
          </a:xfrm>
          <a:prstGeom prst="rect">
            <a:avLst/>
          </a:prstGeom>
          <a:noFill/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9139475"/>
            <a:ext cx="571500" cy="609600"/>
          </a:xfrm>
          <a:prstGeom prst="rect">
            <a:avLst/>
          </a:prstGeom>
          <a:noFill/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49749075"/>
            <a:ext cx="571500" cy="609600"/>
          </a:xfrm>
          <a:prstGeom prst="rect">
            <a:avLst/>
          </a:prstGeom>
          <a:noFill/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0358675"/>
            <a:ext cx="571500" cy="609600"/>
          </a:xfrm>
          <a:prstGeom prst="rect">
            <a:avLst/>
          </a:prstGeom>
          <a:noFill/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0968275"/>
            <a:ext cx="571500" cy="609600"/>
          </a:xfrm>
          <a:prstGeom prst="rect">
            <a:avLst/>
          </a:prstGeom>
          <a:noFill/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1577875"/>
            <a:ext cx="571500" cy="609600"/>
          </a:xfrm>
          <a:prstGeom prst="rect">
            <a:avLst/>
          </a:prstGeom>
          <a:noFill/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2187475"/>
            <a:ext cx="571500" cy="609600"/>
          </a:xfrm>
          <a:prstGeom prst="rect">
            <a:avLst/>
          </a:prstGeom>
          <a:noFill/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2797075"/>
            <a:ext cx="571500" cy="609600"/>
          </a:xfrm>
          <a:prstGeom prst="rect">
            <a:avLst/>
          </a:prstGeom>
          <a:noFill/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3406675"/>
            <a:ext cx="571500" cy="609600"/>
          </a:xfrm>
          <a:prstGeom prst="rect">
            <a:avLst/>
          </a:prstGeom>
          <a:noFill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4016275"/>
            <a:ext cx="571500" cy="609600"/>
          </a:xfrm>
          <a:prstGeom prst="rect">
            <a:avLst/>
          </a:prstGeom>
          <a:noFill/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4625875"/>
            <a:ext cx="571500" cy="609600"/>
          </a:xfrm>
          <a:prstGeom prst="rect">
            <a:avLst/>
          </a:prstGeom>
          <a:noFill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5235475"/>
            <a:ext cx="571500" cy="609600"/>
          </a:xfrm>
          <a:prstGeom prst="rect">
            <a:avLst/>
          </a:prstGeo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5845075"/>
            <a:ext cx="571500" cy="609600"/>
          </a:xfrm>
          <a:prstGeom prst="rect">
            <a:avLst/>
          </a:prstGeom>
          <a:noFill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6454675"/>
            <a:ext cx="571500" cy="609600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7064275"/>
            <a:ext cx="571500" cy="609600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7673875"/>
            <a:ext cx="571500" cy="609600"/>
          </a:xfrm>
          <a:prstGeom prst="rect">
            <a:avLst/>
          </a:prstGeom>
          <a:noFill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8283475"/>
            <a:ext cx="571500" cy="609600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8893075"/>
            <a:ext cx="571500" cy="60960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59502675"/>
            <a:ext cx="571500" cy="6096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60112275"/>
            <a:ext cx="571500" cy="6096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60721875"/>
            <a:ext cx="571500" cy="6096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61331475"/>
            <a:ext cx="571500" cy="609600"/>
          </a:xfrm>
          <a:prstGeom prst="rect">
            <a:avLst/>
          </a:prstGeom>
          <a:noFill/>
        </p:spPr>
      </p:pic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0" y="61941075"/>
            <a:ext cx="571500" cy="609600"/>
          </a:xfrm>
          <a:prstGeom prst="rect">
            <a:avLst/>
          </a:prstGeom>
          <a:noFill/>
        </p:spPr>
      </p:pic>
      <p:sp>
        <p:nvSpPr>
          <p:cNvPr id="25702" name="AutoShape 102"/>
          <p:cNvSpPr>
            <a:spLocks noChangeArrowheads="1"/>
          </p:cNvSpPr>
          <p:nvPr/>
        </p:nvSpPr>
        <p:spPr bwMode="auto">
          <a:xfrm>
            <a:off x="4187825" y="714356"/>
            <a:ext cx="4314825" cy="78581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9"/>
                    </a:outerShdw>
                  </a:cont>
                  <a:cont type="tree" name="">
                    <a:effect ref="fillLine"/>
                    <a:outerShdw dist="38100" dir="2700000" algn="tl">
                      <a:srgbClr val="73302E"/>
                    </a:outerShdw>
                  </a:cont>
                  <a:effect ref="fillLine"/>
                </a:effectDag>
                <a:latin typeface="Arial Black" pitchFamily="34" charset="0"/>
                <a:ea typeface="Calibri" pitchFamily="34" charset="0"/>
                <a:cs typeface="Times New Roman" pitchFamily="18" charset="0"/>
              </a:rPr>
              <a:t>1 Lt = 100 ct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03" name="Rectangle 10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5705" name="Rectangle 10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 flipH="1">
            <a:off x="4572000" y="1571612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0" y="6255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7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3071810"/>
            <a:ext cx="571500" cy="609600"/>
          </a:xfrm>
          <a:prstGeom prst="rect">
            <a:avLst/>
          </a:prstGeom>
          <a:noFill/>
        </p:spPr>
      </p:pic>
      <p:pic>
        <p:nvPicPr>
          <p:cNvPr id="109" name="Picture 7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2428868"/>
            <a:ext cx="571500" cy="609600"/>
          </a:xfrm>
          <a:prstGeom prst="rect">
            <a:avLst/>
          </a:prstGeom>
          <a:noFill/>
        </p:spPr>
      </p:pic>
      <p:pic>
        <p:nvPicPr>
          <p:cNvPr id="110" name="Picture 70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2428868"/>
            <a:ext cx="571500" cy="609600"/>
          </a:xfrm>
          <a:prstGeom prst="rect">
            <a:avLst/>
          </a:prstGeom>
          <a:noFill/>
        </p:spPr>
      </p:pic>
      <p:pic>
        <p:nvPicPr>
          <p:cNvPr id="11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2428868"/>
            <a:ext cx="571500" cy="609600"/>
          </a:xfrm>
          <a:prstGeom prst="rect">
            <a:avLst/>
          </a:prstGeom>
          <a:noFill/>
        </p:spPr>
      </p:pic>
      <p:pic>
        <p:nvPicPr>
          <p:cNvPr id="11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2428868"/>
            <a:ext cx="571500" cy="609600"/>
          </a:xfrm>
          <a:prstGeom prst="rect">
            <a:avLst/>
          </a:prstGeom>
          <a:noFill/>
        </p:spPr>
      </p:pic>
      <p:pic>
        <p:nvPicPr>
          <p:cNvPr id="11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572000" y="2428868"/>
            <a:ext cx="571500" cy="609600"/>
          </a:xfrm>
          <a:prstGeom prst="rect">
            <a:avLst/>
          </a:prstGeom>
          <a:noFill/>
        </p:spPr>
      </p:pic>
      <p:pic>
        <p:nvPicPr>
          <p:cNvPr id="11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143504" y="2428868"/>
            <a:ext cx="571500" cy="609600"/>
          </a:xfrm>
          <a:prstGeom prst="rect">
            <a:avLst/>
          </a:prstGeom>
          <a:noFill/>
        </p:spPr>
      </p:pic>
      <p:pic>
        <p:nvPicPr>
          <p:cNvPr id="11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5008" y="2428868"/>
            <a:ext cx="571500" cy="609600"/>
          </a:xfrm>
          <a:prstGeom prst="rect">
            <a:avLst/>
          </a:prstGeom>
          <a:noFill/>
        </p:spPr>
      </p:pic>
      <p:pic>
        <p:nvPicPr>
          <p:cNvPr id="11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286512" y="2428868"/>
            <a:ext cx="571500" cy="609600"/>
          </a:xfrm>
          <a:prstGeom prst="rect">
            <a:avLst/>
          </a:prstGeom>
          <a:noFill/>
        </p:spPr>
      </p:pic>
      <p:pic>
        <p:nvPicPr>
          <p:cNvPr id="11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858016" y="2428868"/>
            <a:ext cx="571500" cy="609600"/>
          </a:xfrm>
          <a:prstGeom prst="rect">
            <a:avLst/>
          </a:prstGeom>
          <a:noFill/>
        </p:spPr>
      </p:pic>
      <p:pic>
        <p:nvPicPr>
          <p:cNvPr id="11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429520" y="2428868"/>
            <a:ext cx="571500" cy="609600"/>
          </a:xfrm>
          <a:prstGeom prst="rect">
            <a:avLst/>
          </a:prstGeom>
          <a:noFill/>
        </p:spPr>
      </p:pic>
      <p:pic>
        <p:nvPicPr>
          <p:cNvPr id="12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01024" y="2428868"/>
            <a:ext cx="571500" cy="609600"/>
          </a:xfrm>
          <a:prstGeom prst="rect">
            <a:avLst/>
          </a:prstGeom>
          <a:noFill/>
        </p:spPr>
      </p:pic>
      <p:pic>
        <p:nvPicPr>
          <p:cNvPr id="12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5008" y="3071810"/>
            <a:ext cx="571500" cy="609600"/>
          </a:xfrm>
          <a:prstGeom prst="rect">
            <a:avLst/>
          </a:prstGeom>
          <a:noFill/>
        </p:spPr>
      </p:pic>
      <p:pic>
        <p:nvPicPr>
          <p:cNvPr id="12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143504" y="3071810"/>
            <a:ext cx="571500" cy="609600"/>
          </a:xfrm>
          <a:prstGeom prst="rect">
            <a:avLst/>
          </a:prstGeom>
          <a:noFill/>
        </p:spPr>
      </p:pic>
      <p:pic>
        <p:nvPicPr>
          <p:cNvPr id="12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3071810"/>
            <a:ext cx="571500" cy="609600"/>
          </a:xfrm>
          <a:prstGeom prst="rect">
            <a:avLst/>
          </a:prstGeom>
          <a:noFill/>
        </p:spPr>
      </p:pic>
      <p:pic>
        <p:nvPicPr>
          <p:cNvPr id="12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3714752"/>
            <a:ext cx="571500" cy="609600"/>
          </a:xfrm>
          <a:prstGeom prst="rect">
            <a:avLst/>
          </a:prstGeom>
          <a:noFill/>
        </p:spPr>
      </p:pic>
      <p:pic>
        <p:nvPicPr>
          <p:cNvPr id="12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3714752"/>
            <a:ext cx="571500" cy="609600"/>
          </a:xfrm>
          <a:prstGeom prst="rect">
            <a:avLst/>
          </a:prstGeom>
          <a:noFill/>
        </p:spPr>
      </p:pic>
      <p:pic>
        <p:nvPicPr>
          <p:cNvPr id="12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01024" y="3071810"/>
            <a:ext cx="571500" cy="609600"/>
          </a:xfrm>
          <a:prstGeom prst="rect">
            <a:avLst/>
          </a:prstGeom>
          <a:noFill/>
        </p:spPr>
      </p:pic>
      <p:pic>
        <p:nvPicPr>
          <p:cNvPr id="12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572000" y="3714752"/>
            <a:ext cx="571500" cy="609600"/>
          </a:xfrm>
          <a:prstGeom prst="rect">
            <a:avLst/>
          </a:prstGeom>
          <a:noFill/>
        </p:spPr>
      </p:pic>
      <p:pic>
        <p:nvPicPr>
          <p:cNvPr id="12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3714752"/>
            <a:ext cx="571500" cy="609600"/>
          </a:xfrm>
          <a:prstGeom prst="rect">
            <a:avLst/>
          </a:prstGeom>
          <a:noFill/>
        </p:spPr>
      </p:pic>
      <p:pic>
        <p:nvPicPr>
          <p:cNvPr id="12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3714752"/>
            <a:ext cx="571500" cy="609600"/>
          </a:xfrm>
          <a:prstGeom prst="rect">
            <a:avLst/>
          </a:prstGeom>
          <a:noFill/>
        </p:spPr>
      </p:pic>
      <p:pic>
        <p:nvPicPr>
          <p:cNvPr id="13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3714752"/>
            <a:ext cx="571500" cy="609600"/>
          </a:xfrm>
          <a:prstGeom prst="rect">
            <a:avLst/>
          </a:prstGeom>
          <a:noFill/>
        </p:spPr>
      </p:pic>
      <p:pic>
        <p:nvPicPr>
          <p:cNvPr id="13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3714752"/>
            <a:ext cx="571500" cy="609600"/>
          </a:xfrm>
          <a:prstGeom prst="rect">
            <a:avLst/>
          </a:prstGeom>
          <a:noFill/>
        </p:spPr>
      </p:pic>
      <p:pic>
        <p:nvPicPr>
          <p:cNvPr id="13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286512" y="3714752"/>
            <a:ext cx="571500" cy="609600"/>
          </a:xfrm>
          <a:prstGeom prst="rect">
            <a:avLst/>
          </a:prstGeom>
          <a:noFill/>
        </p:spPr>
      </p:pic>
      <p:pic>
        <p:nvPicPr>
          <p:cNvPr id="13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15008" y="3714752"/>
            <a:ext cx="571500" cy="609600"/>
          </a:xfrm>
          <a:prstGeom prst="rect">
            <a:avLst/>
          </a:prstGeom>
          <a:noFill/>
        </p:spPr>
      </p:pic>
      <p:pic>
        <p:nvPicPr>
          <p:cNvPr id="13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143504" y="3714752"/>
            <a:ext cx="571500" cy="609600"/>
          </a:xfrm>
          <a:prstGeom prst="rect">
            <a:avLst/>
          </a:prstGeom>
          <a:noFill/>
        </p:spPr>
      </p:pic>
      <p:pic>
        <p:nvPicPr>
          <p:cNvPr id="13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858016" y="3714752"/>
            <a:ext cx="571500" cy="609600"/>
          </a:xfrm>
          <a:prstGeom prst="rect">
            <a:avLst/>
          </a:prstGeom>
          <a:noFill/>
        </p:spPr>
      </p:pic>
      <p:pic>
        <p:nvPicPr>
          <p:cNvPr id="13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429520" y="3714752"/>
            <a:ext cx="571500" cy="609600"/>
          </a:xfrm>
          <a:prstGeom prst="rect">
            <a:avLst/>
          </a:prstGeom>
          <a:noFill/>
        </p:spPr>
      </p:pic>
      <p:pic>
        <p:nvPicPr>
          <p:cNvPr id="13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01024" y="3714752"/>
            <a:ext cx="571500" cy="609600"/>
          </a:xfrm>
          <a:prstGeom prst="rect">
            <a:avLst/>
          </a:prstGeom>
          <a:noFill/>
        </p:spPr>
      </p:pic>
      <p:pic>
        <p:nvPicPr>
          <p:cNvPr id="13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4357694"/>
            <a:ext cx="571500" cy="609600"/>
          </a:xfrm>
          <a:prstGeom prst="rect">
            <a:avLst/>
          </a:prstGeom>
          <a:noFill/>
        </p:spPr>
      </p:pic>
      <p:pic>
        <p:nvPicPr>
          <p:cNvPr id="13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4357694"/>
            <a:ext cx="571500" cy="609600"/>
          </a:xfrm>
          <a:prstGeom prst="rect">
            <a:avLst/>
          </a:prstGeom>
          <a:noFill/>
        </p:spPr>
      </p:pic>
      <p:pic>
        <p:nvPicPr>
          <p:cNvPr id="14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71934" y="4357694"/>
            <a:ext cx="571500" cy="609600"/>
          </a:xfrm>
          <a:prstGeom prst="rect">
            <a:avLst/>
          </a:prstGeom>
          <a:noFill/>
        </p:spPr>
      </p:pic>
      <p:pic>
        <p:nvPicPr>
          <p:cNvPr id="14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500430" y="4357694"/>
            <a:ext cx="571500" cy="609600"/>
          </a:xfrm>
          <a:prstGeom prst="rect">
            <a:avLst/>
          </a:prstGeom>
          <a:noFill/>
        </p:spPr>
      </p:pic>
      <p:pic>
        <p:nvPicPr>
          <p:cNvPr id="14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4357694"/>
            <a:ext cx="571500" cy="609600"/>
          </a:xfrm>
          <a:prstGeom prst="rect">
            <a:avLst/>
          </a:prstGeom>
          <a:noFill/>
        </p:spPr>
      </p:pic>
      <p:pic>
        <p:nvPicPr>
          <p:cNvPr id="14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4357694"/>
            <a:ext cx="571500" cy="609600"/>
          </a:xfrm>
          <a:prstGeom prst="rect">
            <a:avLst/>
          </a:prstGeom>
          <a:noFill/>
        </p:spPr>
      </p:pic>
      <p:pic>
        <p:nvPicPr>
          <p:cNvPr id="14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643438" y="4357694"/>
            <a:ext cx="571500" cy="609600"/>
          </a:xfrm>
          <a:prstGeom prst="rect">
            <a:avLst/>
          </a:prstGeom>
          <a:noFill/>
        </p:spPr>
      </p:pic>
      <p:pic>
        <p:nvPicPr>
          <p:cNvPr id="14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214942" y="4357694"/>
            <a:ext cx="571500" cy="609600"/>
          </a:xfrm>
          <a:prstGeom prst="rect">
            <a:avLst/>
          </a:prstGeom>
          <a:noFill/>
        </p:spPr>
      </p:pic>
      <p:pic>
        <p:nvPicPr>
          <p:cNvPr id="14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86446" y="4357694"/>
            <a:ext cx="571500" cy="609600"/>
          </a:xfrm>
          <a:prstGeom prst="rect">
            <a:avLst/>
          </a:prstGeom>
          <a:noFill/>
        </p:spPr>
      </p:pic>
      <p:pic>
        <p:nvPicPr>
          <p:cNvPr id="14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72462" y="4357694"/>
            <a:ext cx="571500" cy="609600"/>
          </a:xfrm>
          <a:prstGeom prst="rect">
            <a:avLst/>
          </a:prstGeom>
          <a:noFill/>
        </p:spPr>
      </p:pic>
      <p:pic>
        <p:nvPicPr>
          <p:cNvPr id="14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500958" y="4357694"/>
            <a:ext cx="571500" cy="609600"/>
          </a:xfrm>
          <a:prstGeom prst="rect">
            <a:avLst/>
          </a:prstGeom>
          <a:noFill/>
        </p:spPr>
      </p:pic>
      <p:pic>
        <p:nvPicPr>
          <p:cNvPr id="14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929454" y="4357694"/>
            <a:ext cx="571500" cy="609600"/>
          </a:xfrm>
          <a:prstGeom prst="rect">
            <a:avLst/>
          </a:prstGeom>
          <a:noFill/>
        </p:spPr>
      </p:pic>
      <p:pic>
        <p:nvPicPr>
          <p:cNvPr id="15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357950" y="4357694"/>
            <a:ext cx="571500" cy="609600"/>
          </a:xfrm>
          <a:prstGeom prst="rect">
            <a:avLst/>
          </a:prstGeom>
          <a:noFill/>
        </p:spPr>
      </p:pic>
      <p:pic>
        <p:nvPicPr>
          <p:cNvPr id="15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71934" y="5000636"/>
            <a:ext cx="571500" cy="609600"/>
          </a:xfrm>
          <a:prstGeom prst="rect">
            <a:avLst/>
          </a:prstGeom>
          <a:noFill/>
        </p:spPr>
      </p:pic>
      <p:pic>
        <p:nvPicPr>
          <p:cNvPr id="15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5000636"/>
            <a:ext cx="571500" cy="609600"/>
          </a:xfrm>
          <a:prstGeom prst="rect">
            <a:avLst/>
          </a:prstGeom>
          <a:noFill/>
        </p:spPr>
      </p:pic>
      <p:pic>
        <p:nvPicPr>
          <p:cNvPr id="15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5000636"/>
            <a:ext cx="571500" cy="609600"/>
          </a:xfrm>
          <a:prstGeom prst="rect">
            <a:avLst/>
          </a:prstGeom>
          <a:noFill/>
        </p:spPr>
      </p:pic>
      <p:pic>
        <p:nvPicPr>
          <p:cNvPr id="15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5000636"/>
            <a:ext cx="571500" cy="609600"/>
          </a:xfrm>
          <a:prstGeom prst="rect">
            <a:avLst/>
          </a:prstGeom>
          <a:noFill/>
        </p:spPr>
      </p:pic>
      <p:pic>
        <p:nvPicPr>
          <p:cNvPr id="15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5000636"/>
            <a:ext cx="571500" cy="609600"/>
          </a:xfrm>
          <a:prstGeom prst="rect">
            <a:avLst/>
          </a:prstGeom>
          <a:noFill/>
        </p:spPr>
      </p:pic>
      <p:pic>
        <p:nvPicPr>
          <p:cNvPr id="15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5000636"/>
            <a:ext cx="571500" cy="609600"/>
          </a:xfrm>
          <a:prstGeom prst="rect">
            <a:avLst/>
          </a:prstGeom>
          <a:noFill/>
        </p:spPr>
      </p:pic>
      <p:pic>
        <p:nvPicPr>
          <p:cNvPr id="15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643438" y="5000636"/>
            <a:ext cx="571500" cy="609600"/>
          </a:xfrm>
          <a:prstGeom prst="rect">
            <a:avLst/>
          </a:prstGeom>
          <a:noFill/>
        </p:spPr>
      </p:pic>
      <p:pic>
        <p:nvPicPr>
          <p:cNvPr id="15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214942" y="5000636"/>
            <a:ext cx="571500" cy="609600"/>
          </a:xfrm>
          <a:prstGeom prst="rect">
            <a:avLst/>
          </a:prstGeom>
          <a:noFill/>
        </p:spPr>
      </p:pic>
      <p:pic>
        <p:nvPicPr>
          <p:cNvPr id="15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786446" y="5000636"/>
            <a:ext cx="571500" cy="609600"/>
          </a:xfrm>
          <a:prstGeom prst="rect">
            <a:avLst/>
          </a:prstGeom>
          <a:noFill/>
        </p:spPr>
      </p:pic>
      <p:pic>
        <p:nvPicPr>
          <p:cNvPr id="16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357950" y="5000636"/>
            <a:ext cx="571500" cy="609600"/>
          </a:xfrm>
          <a:prstGeom prst="rect">
            <a:avLst/>
          </a:prstGeom>
          <a:noFill/>
        </p:spPr>
      </p:pic>
      <p:pic>
        <p:nvPicPr>
          <p:cNvPr id="16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6929454" y="5000636"/>
            <a:ext cx="571500" cy="609600"/>
          </a:xfrm>
          <a:prstGeom prst="rect">
            <a:avLst/>
          </a:prstGeom>
          <a:noFill/>
        </p:spPr>
      </p:pic>
      <p:pic>
        <p:nvPicPr>
          <p:cNvPr id="162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7500958" y="5000636"/>
            <a:ext cx="571500" cy="609600"/>
          </a:xfrm>
          <a:prstGeom prst="rect">
            <a:avLst/>
          </a:prstGeom>
          <a:noFill/>
        </p:spPr>
      </p:pic>
      <p:pic>
        <p:nvPicPr>
          <p:cNvPr id="163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8072462" y="4929198"/>
            <a:ext cx="571500" cy="609600"/>
          </a:xfrm>
          <a:prstGeom prst="rect">
            <a:avLst/>
          </a:prstGeom>
          <a:noFill/>
        </p:spPr>
      </p:pic>
      <p:pic>
        <p:nvPicPr>
          <p:cNvPr id="164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5214942" y="5643578"/>
            <a:ext cx="571500" cy="609600"/>
          </a:xfrm>
          <a:prstGeom prst="rect">
            <a:avLst/>
          </a:prstGeom>
          <a:noFill/>
        </p:spPr>
      </p:pic>
      <p:pic>
        <p:nvPicPr>
          <p:cNvPr id="165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643438" y="5643578"/>
            <a:ext cx="571500" cy="609600"/>
          </a:xfrm>
          <a:prstGeom prst="rect">
            <a:avLst/>
          </a:prstGeom>
          <a:noFill/>
        </p:spPr>
      </p:pic>
      <p:pic>
        <p:nvPicPr>
          <p:cNvPr id="166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4000496" y="5643578"/>
            <a:ext cx="571500" cy="609600"/>
          </a:xfrm>
          <a:prstGeom prst="rect">
            <a:avLst/>
          </a:prstGeom>
          <a:noFill/>
        </p:spPr>
      </p:pic>
      <p:pic>
        <p:nvPicPr>
          <p:cNvPr id="167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3428992" y="5643578"/>
            <a:ext cx="571500" cy="609600"/>
          </a:xfrm>
          <a:prstGeom prst="rect">
            <a:avLst/>
          </a:prstGeom>
          <a:noFill/>
        </p:spPr>
      </p:pic>
      <p:pic>
        <p:nvPicPr>
          <p:cNvPr id="168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857488" y="5643578"/>
            <a:ext cx="571500" cy="609600"/>
          </a:xfrm>
          <a:prstGeom prst="rect">
            <a:avLst/>
          </a:prstGeom>
          <a:noFill/>
        </p:spPr>
      </p:pic>
      <p:pic>
        <p:nvPicPr>
          <p:cNvPr id="169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142976" y="5643578"/>
            <a:ext cx="571500" cy="609600"/>
          </a:xfrm>
          <a:prstGeom prst="rect">
            <a:avLst/>
          </a:prstGeom>
          <a:noFill/>
        </p:spPr>
      </p:pic>
      <p:pic>
        <p:nvPicPr>
          <p:cNvPr id="170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1714480" y="5643578"/>
            <a:ext cx="571500" cy="609600"/>
          </a:xfrm>
          <a:prstGeom prst="rect">
            <a:avLst/>
          </a:prstGeom>
          <a:noFill/>
        </p:spPr>
      </p:pic>
      <p:pic>
        <p:nvPicPr>
          <p:cNvPr id="171" name="Picture 74"/>
          <p:cNvPicPr>
            <a:picLocks noChangeAspect="1" noChangeArrowheads="1"/>
          </p:cNvPicPr>
          <p:nvPr/>
        </p:nvPicPr>
        <p:blipFill>
          <a:blip r:embed="rId3"/>
          <a:srcRect l="50253"/>
          <a:stretch>
            <a:fillRect/>
          </a:stretch>
        </p:blipFill>
        <p:spPr bwMode="auto">
          <a:xfrm>
            <a:off x="2285984" y="5643578"/>
            <a:ext cx="571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772887" y="2171445"/>
            <a:ext cx="1504950" cy="1123950"/>
          </a:xfrm>
          <a:prstGeom prst="flowChartPunchedCar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807491" y="2090478"/>
            <a:ext cx="914400" cy="1285884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788024" y="2171445"/>
            <a:ext cx="3600450" cy="129443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Pažymėti kampai vadinami </a:t>
            </a: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stačiaisiais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4714884"/>
            <a:ext cx="3000396" cy="15716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721891" y="4843482"/>
            <a:ext cx="5098581" cy="108584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Keturkampis, kurio visi kampai statūs, vadinamas 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stačiakampiu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2976" y="571480"/>
            <a:ext cx="664373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800" dirty="0" err="1" smtClean="0">
                <a:latin typeface="Arial Black" pitchFamily="34" charset="0"/>
              </a:rPr>
              <a:t>Sta</a:t>
            </a:r>
            <a:r>
              <a:rPr lang="lt-LT" sz="4800" dirty="0" smtClean="0">
                <a:latin typeface="Arial Black" pitchFamily="34" charset="0"/>
              </a:rPr>
              <a:t>č</a:t>
            </a:r>
            <a:r>
              <a:rPr lang="en-AU" sz="4800" dirty="0" err="1" smtClean="0">
                <a:latin typeface="Arial Black" pitchFamily="34" charset="0"/>
              </a:rPr>
              <a:t>iakampiai</a:t>
            </a:r>
            <a:endParaRPr lang="lt-LT" sz="4800" dirty="0">
              <a:latin typeface="Arial Black" pitchFamily="34" charset="0"/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2964645" y="4822041"/>
            <a:ext cx="642942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jungtis 6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Alkūninė jungtis 8"/>
          <p:cNvCxnSpPr/>
          <p:nvPr/>
        </p:nvCxnSpPr>
        <p:spPr>
          <a:xfrm>
            <a:off x="772887" y="2996952"/>
            <a:ext cx="630761" cy="2984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Alkūninė jungtis 10"/>
          <p:cNvCxnSpPr/>
          <p:nvPr/>
        </p:nvCxnSpPr>
        <p:spPr>
          <a:xfrm rot="16200000" flipH="1">
            <a:off x="1769162" y="2309986"/>
            <a:ext cx="647217" cy="3701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Alkūninė jungtis 12"/>
          <p:cNvCxnSpPr/>
          <p:nvPr/>
        </p:nvCxnSpPr>
        <p:spPr>
          <a:xfrm rot="10800000" flipV="1">
            <a:off x="1691681" y="2996951"/>
            <a:ext cx="586157" cy="2984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Alkūninė jungtis 14"/>
          <p:cNvCxnSpPr/>
          <p:nvPr/>
        </p:nvCxnSpPr>
        <p:spPr>
          <a:xfrm rot="16200000" flipH="1">
            <a:off x="2749941" y="3054501"/>
            <a:ext cx="379410" cy="26431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Alkūninė jungtis 16"/>
          <p:cNvCxnSpPr/>
          <p:nvPr/>
        </p:nvCxnSpPr>
        <p:spPr>
          <a:xfrm rot="5400000">
            <a:off x="378342" y="4836576"/>
            <a:ext cx="642942" cy="3995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lkūninė jungtis 19"/>
          <p:cNvCxnSpPr/>
          <p:nvPr/>
        </p:nvCxnSpPr>
        <p:spPr>
          <a:xfrm>
            <a:off x="500034" y="5929329"/>
            <a:ext cx="759598" cy="3524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Alkūninė jungtis 21"/>
          <p:cNvCxnSpPr/>
          <p:nvPr/>
        </p:nvCxnSpPr>
        <p:spPr>
          <a:xfrm rot="10800000" flipV="1">
            <a:off x="2627784" y="5929328"/>
            <a:ext cx="872646" cy="3571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285852" y="1428736"/>
            <a:ext cx="1695450" cy="1590675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H="1">
            <a:off x="3071802" y="1857364"/>
            <a:ext cx="59055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1472" y="3929066"/>
            <a:ext cx="914400" cy="9334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57356" y="3357562"/>
            <a:ext cx="609600" cy="149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7775" y="4357694"/>
            <a:ext cx="409575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00562" y="3143248"/>
            <a:ext cx="19050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072330" y="2643182"/>
            <a:ext cx="1609725" cy="2371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11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4025" y="5286388"/>
            <a:ext cx="8562975" cy="114300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Stačiakampiai A, C ir D yra </a:t>
            </a: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kvadratai</a:t>
            </a: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nes jų visos kraštinės vienodo ilgio.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786182" y="1357299"/>
            <a:ext cx="4937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Stačiakampis, kurio visos kra</a:t>
            </a: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tinės yra </a:t>
            </a:r>
            <a:endParaRPr kumimoji="0" lang="lt-L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vienodo ilgio, vadinamas </a:t>
            </a: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kvadratu</a:t>
            </a:r>
            <a:r>
              <a:rPr kumimoji="0" lang="lt-L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lt-L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0232" y="500042"/>
            <a:ext cx="4143404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dirty="0" smtClean="0">
                <a:latin typeface="Arial Black" pitchFamily="34" charset="0"/>
              </a:rPr>
              <a:t>Kvadratas</a:t>
            </a:r>
            <a:endParaRPr lang="lt-LT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071538" y="285728"/>
            <a:ext cx="7286676" cy="164307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latin typeface="Arial Black" pitchFamily="34" charset="0"/>
              </a:rPr>
              <a:t>Apvalių dešimčių pridėjimas</a:t>
            </a:r>
            <a:endParaRPr lang="lt-LT" sz="2800" dirty="0"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000364" y="3286124"/>
            <a:ext cx="2114550" cy="647700"/>
          </a:xfrm>
          <a:prstGeom prst="curvedDownArrow">
            <a:avLst>
              <a:gd name="adj1" fmla="val 65294"/>
              <a:gd name="adj2" fmla="val 130588"/>
              <a:gd name="adj3" fmla="val 33333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285852" y="1928802"/>
            <a:ext cx="7072362" cy="49291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4</a:t>
            </a:r>
            <a:r>
              <a:rPr lang="lt-LT" sz="4400" dirty="0" smtClean="0">
                <a:latin typeface="Arial Black" pitchFamily="34" charset="0"/>
              </a:rPr>
              <a:t>3 </a:t>
            </a:r>
            <a:r>
              <a:rPr lang="en-AU" sz="4400" dirty="0" smtClean="0">
                <a:latin typeface="Arial Black" pitchFamily="34" charset="0"/>
              </a:rPr>
              <a:t>+ </a:t>
            </a:r>
            <a:r>
              <a:rPr lang="en-AU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</a:t>
            </a:r>
            <a:r>
              <a:rPr lang="en-AU" sz="4400" dirty="0" smtClean="0">
                <a:latin typeface="Arial Black" pitchFamily="34" charset="0"/>
              </a:rPr>
              <a:t>0 =</a:t>
            </a:r>
            <a:r>
              <a:rPr lang="en-AU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n-AU" sz="4400" dirty="0" smtClean="0">
                <a:latin typeface="Arial Black" pitchFamily="34" charset="0"/>
              </a:rPr>
              <a:t>3</a:t>
            </a:r>
            <a:endParaRPr lang="lt-LT" sz="4400" dirty="0">
              <a:latin typeface="Arial Black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>
            <a:off x="3357554" y="4714884"/>
            <a:ext cx="1571636" cy="35719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4857760"/>
            <a:ext cx="5916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800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De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š</a:t>
            </a:r>
            <a:r>
              <a:rPr lang="en-AU" sz="28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imtis</a:t>
            </a: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lt-LT" sz="2800" dirty="0" smtClean="0">
                <a:latin typeface="Arial Black" pitchFamily="34" charset="0"/>
              </a:rPr>
              <a:t>pridedame </a:t>
            </a:r>
          </a:p>
          <a:p>
            <a:pPr algn="ctr"/>
            <a:r>
              <a:rPr lang="lt-LT" sz="2800" dirty="0" smtClean="0">
                <a:latin typeface="Arial Black" pitchFamily="34" charset="0"/>
              </a:rPr>
              <a:t>prie 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dešimčių</a:t>
            </a:r>
            <a:r>
              <a:rPr lang="lt-LT" sz="2800" dirty="0" smtClean="0">
                <a:latin typeface="Arial Black" pitchFamily="34" charset="0"/>
              </a:rPr>
              <a:t>.</a:t>
            </a:r>
            <a:endParaRPr lang="lt-LT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071538" y="285728"/>
            <a:ext cx="7286676" cy="1643074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latin typeface="Arial Black" pitchFamily="34" charset="0"/>
              </a:rPr>
              <a:t>Apvalių dešimčių atėmimas</a:t>
            </a:r>
            <a:endParaRPr lang="lt-LT" sz="2800" dirty="0"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000364" y="3286124"/>
            <a:ext cx="2114550" cy="647700"/>
          </a:xfrm>
          <a:prstGeom prst="curvedDownArrow">
            <a:avLst>
              <a:gd name="adj1" fmla="val 65294"/>
              <a:gd name="adj2" fmla="val 130588"/>
              <a:gd name="adj3" fmla="val 33333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357290" y="2214554"/>
            <a:ext cx="6500858" cy="442915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6</a:t>
            </a:r>
            <a:r>
              <a:rPr lang="lt-LT" sz="4400" dirty="0" smtClean="0">
                <a:latin typeface="Arial Black" pitchFamily="34" charset="0"/>
              </a:rPr>
              <a:t>5 -</a:t>
            </a:r>
            <a:r>
              <a:rPr lang="en-AU" sz="4400" dirty="0" smtClean="0">
                <a:latin typeface="Arial Black" pitchFamily="34" charset="0"/>
              </a:rPr>
              <a:t> </a:t>
            </a:r>
            <a:r>
              <a:rPr lang="en-AU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1</a:t>
            </a:r>
            <a:r>
              <a:rPr lang="en-AU" sz="4400" dirty="0" smtClean="0">
                <a:latin typeface="Arial Black" pitchFamily="34" charset="0"/>
              </a:rPr>
              <a:t>0 =</a:t>
            </a:r>
            <a:r>
              <a:rPr lang="en-AU" sz="4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lt-LT" sz="4400" dirty="0" smtClean="0">
                <a:latin typeface="Arial Black" pitchFamily="34" charset="0"/>
              </a:rPr>
              <a:t>5</a:t>
            </a:r>
            <a:endParaRPr lang="lt-LT" sz="4400" dirty="0">
              <a:latin typeface="Arial Black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214678" y="3571876"/>
            <a:ext cx="1500198" cy="35719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4857760"/>
            <a:ext cx="591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De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š</a:t>
            </a:r>
            <a:r>
              <a:rPr lang="en-AU" sz="28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imtis</a:t>
            </a: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lt-LT" sz="2800" dirty="0" smtClean="0">
                <a:latin typeface="Arial Black" pitchFamily="34" charset="0"/>
              </a:rPr>
              <a:t>atimame </a:t>
            </a:r>
          </a:p>
          <a:p>
            <a:pPr algn="ctr"/>
            <a:r>
              <a:rPr lang="lt-LT" sz="2800" dirty="0" smtClean="0">
                <a:latin typeface="Arial Black" pitchFamily="34" charset="0"/>
              </a:rPr>
              <a:t>iš </a:t>
            </a:r>
            <a:r>
              <a:rPr lang="lt-LT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dešimčių</a:t>
            </a:r>
            <a:r>
              <a:rPr lang="lt-LT" sz="2800" dirty="0" smtClean="0">
                <a:latin typeface="Arial Black" pitchFamily="34" charset="0"/>
              </a:rPr>
              <a:t>.</a:t>
            </a:r>
            <a:endParaRPr lang="lt-LT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434975" y="3500438"/>
            <a:ext cx="8280429" cy="3000396"/>
          </a:xfrm>
          <a:prstGeom prst="irregularSeal2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Vienetus pridedame prie vienetų, dešimtis – prie dešimčių.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397000" y="457200"/>
            <a:ext cx="5734050" cy="742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Dviženklių skaičių sudėtis</a:t>
            </a: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2976" y="1571612"/>
            <a:ext cx="6500858" cy="18573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3</a:t>
            </a:r>
            <a:r>
              <a:rPr lang="lt-LT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lt-LT" sz="4800" dirty="0" smtClean="0">
                <a:latin typeface="Arial Black" pitchFamily="34" charset="0"/>
              </a:rPr>
              <a:t> </a:t>
            </a:r>
            <a:r>
              <a:rPr lang="en-AU" sz="4800" dirty="0" smtClean="0">
                <a:latin typeface="Arial Black" pitchFamily="34" charset="0"/>
              </a:rPr>
              <a:t>+ </a:t>
            </a:r>
            <a:r>
              <a:rPr lang="en-AU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n-AU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</a:t>
            </a:r>
            <a:r>
              <a:rPr lang="en-AU" sz="4800" dirty="0" smtClean="0">
                <a:latin typeface="Arial Black" pitchFamily="34" charset="0"/>
              </a:rPr>
              <a:t> = </a:t>
            </a:r>
            <a:r>
              <a:rPr lang="en-AU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8</a:t>
            </a:r>
            <a:r>
              <a:rPr lang="en-AU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endParaRPr lang="lt-LT" sz="4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 rot="10800000">
            <a:off x="2500298" y="2786058"/>
            <a:ext cx="1643074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>
            <a:off x="2928926" y="1857364"/>
            <a:ext cx="1714512" cy="285752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434975" y="3500438"/>
            <a:ext cx="8280429" cy="3000396"/>
          </a:xfrm>
          <a:prstGeom prst="irregularSeal2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Vienetus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atim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ame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š vienetų, dešimtis – iš dešimčių.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397000" y="457200"/>
            <a:ext cx="5734050" cy="742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Dviženklių skaičių 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atimtis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2976" y="1571612"/>
            <a:ext cx="6500858" cy="18573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8</a:t>
            </a:r>
            <a:r>
              <a:rPr lang="en-AU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r>
              <a:rPr lang="lt-LT" sz="4800" dirty="0" smtClean="0">
                <a:latin typeface="Arial Black" pitchFamily="34" charset="0"/>
              </a:rPr>
              <a:t> </a:t>
            </a:r>
            <a:r>
              <a:rPr lang="en-AU" sz="4800" dirty="0" smtClean="0">
                <a:latin typeface="Arial Black" pitchFamily="34" charset="0"/>
              </a:rPr>
              <a:t>- </a:t>
            </a:r>
            <a:r>
              <a:rPr lang="en-AU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3</a:t>
            </a:r>
            <a:r>
              <a:rPr lang="en-AU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en-AU" sz="4800" dirty="0" smtClean="0">
                <a:latin typeface="Arial Black" pitchFamily="34" charset="0"/>
              </a:rPr>
              <a:t> = </a:t>
            </a:r>
            <a:r>
              <a:rPr lang="en-AU" sz="4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5</a:t>
            </a:r>
            <a:r>
              <a:rPr lang="en-AU" sz="4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</a:t>
            </a:r>
            <a:endParaRPr lang="lt-LT" sz="4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571736" y="1857364"/>
            <a:ext cx="1643074" cy="285752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3000364" y="2786058"/>
            <a:ext cx="1714512" cy="28575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35" y="2257559"/>
          <a:ext cx="7858180" cy="3600332"/>
        </p:xfrm>
        <a:graphic>
          <a:graphicData uri="http://schemas.openxmlformats.org/drawingml/2006/table">
            <a:tbl>
              <a:tblPr/>
              <a:tblGrid>
                <a:gridCol w="3964536"/>
                <a:gridCol w="3893644"/>
              </a:tblGrid>
              <a:tr h="109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Arial Black"/>
                          <a:ea typeface="Calibri"/>
                          <a:cs typeface="Times New Roman"/>
                        </a:rPr>
                        <a:t>Sąlyga</a:t>
                      </a:r>
                      <a:endParaRPr lang="lt-L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b="1" i="1">
                          <a:latin typeface="Times New Roman"/>
                          <a:ea typeface="Calibri"/>
                          <a:cs typeface="Times New Roman"/>
                        </a:rPr>
                        <a:t>Viena knyga kainavo 25 Lt, o kita 11 Lt mažiau.</a:t>
                      </a:r>
                      <a:endParaRPr lang="lt-L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Arial Black"/>
                          <a:ea typeface="Calibri"/>
                          <a:cs typeface="Times New Roman"/>
                        </a:rPr>
                        <a:t>Klausimas</a:t>
                      </a:r>
                      <a:endParaRPr lang="lt-L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b="1" i="1">
                          <a:latin typeface="Times New Roman"/>
                          <a:ea typeface="Calibri"/>
                          <a:cs typeface="Times New Roman"/>
                        </a:rPr>
                        <a:t>Kiek kainavo abi knygos?</a:t>
                      </a:r>
                      <a:endParaRPr lang="lt-L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Arial Black"/>
                          <a:ea typeface="Calibri"/>
                          <a:cs typeface="Times New Roman"/>
                        </a:rPr>
                        <a:t>Sprendimas</a:t>
                      </a:r>
                      <a:endParaRPr lang="lt-L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3600"/>
                        <a:buFont typeface="+mj-lt"/>
                        <a:buAutoNum type="arabicParenR"/>
                      </a:pPr>
                      <a:r>
                        <a:rPr lang="lt-LT" sz="2400" i="1">
                          <a:latin typeface="Times New Roman"/>
                          <a:ea typeface="Calibri"/>
                          <a:cs typeface="Times New Roman"/>
                        </a:rPr>
                        <a:t>25 – 11 = 14(Lt)</a:t>
                      </a:r>
                      <a:endParaRPr lang="lt-LT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3600"/>
                        <a:buFont typeface="+mj-lt"/>
                        <a:buAutoNum type="arabicParenR"/>
                      </a:pPr>
                      <a:r>
                        <a:rPr lang="lt-LT" sz="2400" i="1">
                          <a:latin typeface="Times New Roman"/>
                          <a:ea typeface="Calibri"/>
                          <a:cs typeface="Times New Roman"/>
                        </a:rPr>
                        <a:t>25 + 14 = 39(Lt)</a:t>
                      </a:r>
                      <a:endParaRPr lang="lt-LT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Arial Black"/>
                          <a:ea typeface="Calibri"/>
                          <a:cs typeface="Times New Roman"/>
                        </a:rPr>
                        <a:t>Atsakymas</a:t>
                      </a:r>
                      <a:endParaRPr lang="lt-L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400" i="1" dirty="0">
                          <a:latin typeface="Times New Roman"/>
                          <a:ea typeface="Calibri"/>
                          <a:cs typeface="Times New Roman"/>
                        </a:rPr>
                        <a:t>Ats.: 39 litai.</a:t>
                      </a:r>
                      <a:endParaRPr lang="lt-L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571472" y="357166"/>
            <a:ext cx="7715304" cy="153333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dirty="0" smtClean="0">
                <a:latin typeface="Arial Black" pitchFamily="34" charset="0"/>
              </a:rPr>
              <a:t>Dviveiksmių uždavinių sprendimas</a:t>
            </a:r>
            <a:endParaRPr lang="lt-LT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2257425" cy="2028825"/>
          </a:xfrm>
          <a:prstGeom prst="rect">
            <a:avLst/>
          </a:prstGeom>
          <a:noFill/>
        </p:spPr>
      </p:pic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85992"/>
            <a:ext cx="2143125" cy="2143125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2143125" cy="2143125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ShapeType="1"/>
          </p:cNvSpPr>
          <p:nvPr/>
        </p:nvSpPr>
        <p:spPr bwMode="auto">
          <a:xfrm flipV="1">
            <a:off x="1214414" y="4214818"/>
            <a:ext cx="790575" cy="1438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V="1">
            <a:off x="4429124" y="4214818"/>
            <a:ext cx="161925" cy="1438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 flipV="1">
            <a:off x="6715140" y="4071942"/>
            <a:ext cx="409575" cy="1438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929058" y="5572140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rutulys               piramidė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5" y="5572140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kubas</a:t>
            </a:r>
            <a:endParaRPr lang="lt-LT" dirty="0"/>
          </a:p>
        </p:txBody>
      </p:sp>
      <p:sp>
        <p:nvSpPr>
          <p:cNvPr id="12" name="Rectangle 11"/>
          <p:cNvSpPr/>
          <p:nvPr/>
        </p:nvSpPr>
        <p:spPr>
          <a:xfrm>
            <a:off x="1142976" y="285728"/>
            <a:ext cx="6500858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 smtClean="0">
                <a:latin typeface="Arial Black" pitchFamily="34" charset="0"/>
              </a:rPr>
              <a:t>Geometriniai kūnai</a:t>
            </a:r>
            <a:endParaRPr lang="lt-LT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928934"/>
            <a:ext cx="3008313" cy="3197229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21457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571736" y="1"/>
            <a:ext cx="6072230" cy="2714620"/>
          </a:xfrm>
          <a:prstGeom prst="horizontalScroll">
            <a:avLst>
              <a:gd name="adj" fmla="val 12500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3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+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4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=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Dėmuo+dėmuo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=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suma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20" y="2857496"/>
            <a:ext cx="8572560" cy="3571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latin typeface="Arial Black" pitchFamily="34" charset="0"/>
              </a:rPr>
              <a:t>Dėmenis galima sukeisti vietomis, suma nepasikeis.</a:t>
            </a:r>
            <a:endParaRPr lang="en-AU" sz="2800" b="1" dirty="0" smtClean="0">
              <a:latin typeface="Arial Black" pitchFamily="34" charset="0"/>
            </a:endParaRPr>
          </a:p>
          <a:p>
            <a:pPr algn="ctr"/>
            <a:endParaRPr lang="lt-LT" sz="2800" b="1" dirty="0" smtClean="0">
              <a:latin typeface="Arial Black" pitchFamily="34" charset="0"/>
            </a:endParaRPr>
          </a:p>
          <a:p>
            <a:r>
              <a:rPr lang="en-AU" sz="2800" b="1" dirty="0" smtClean="0">
                <a:latin typeface="Arial Black" pitchFamily="34" charset="0"/>
              </a:rPr>
              <a:t>               </a:t>
            </a:r>
            <a:r>
              <a:rPr lang="lt-LT" sz="2800" b="1" dirty="0" smtClean="0">
                <a:latin typeface="Arial Black" pitchFamily="34" charset="0"/>
              </a:rPr>
              <a:t>15</a:t>
            </a:r>
            <a:r>
              <a:rPr lang="en-AU" sz="2800" b="1" dirty="0" smtClean="0">
                <a:latin typeface="Arial Black" pitchFamily="34" charset="0"/>
              </a:rPr>
              <a:t>  + 1=</a:t>
            </a:r>
            <a:r>
              <a:rPr lang="en-AU" sz="2800" b="1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r>
              <a:rPr lang="en-AU" sz="2800" b="1" dirty="0" smtClean="0">
                <a:latin typeface="Arial Black" pitchFamily="34" charset="0"/>
              </a:rPr>
              <a:t>       25 +  3=</a:t>
            </a:r>
            <a:r>
              <a:rPr lang="en-AU" sz="2800" b="1" dirty="0" smtClean="0">
                <a:solidFill>
                  <a:srgbClr val="FF0000"/>
                </a:solidFill>
                <a:latin typeface="Arial Black" pitchFamily="34" charset="0"/>
              </a:rPr>
              <a:t>28</a:t>
            </a:r>
          </a:p>
          <a:p>
            <a:pPr algn="ctr"/>
            <a:r>
              <a:rPr lang="en-AU" sz="2800" b="1" dirty="0" smtClean="0">
                <a:latin typeface="Arial Black" pitchFamily="34" charset="0"/>
              </a:rPr>
              <a:t>     1 +15=</a:t>
            </a:r>
            <a:r>
              <a:rPr lang="en-AU" sz="2800" b="1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r>
              <a:rPr lang="en-AU" sz="2800" b="1" dirty="0" smtClean="0">
                <a:latin typeface="Arial Black" pitchFamily="34" charset="0"/>
              </a:rPr>
              <a:t>         3 +25=</a:t>
            </a:r>
            <a:r>
              <a:rPr lang="en-AU" sz="2800" b="1" dirty="0" smtClean="0">
                <a:solidFill>
                  <a:srgbClr val="FF0000"/>
                </a:solidFill>
                <a:latin typeface="Arial Black" pitchFamily="34" charset="0"/>
              </a:rPr>
              <a:t>28</a:t>
            </a:r>
          </a:p>
          <a:p>
            <a:pPr algn="ctr"/>
            <a:endParaRPr lang="en-AU" sz="2800" b="1" dirty="0">
              <a:latin typeface="Arial Black" pitchFamily="34" charset="0"/>
            </a:endParaRPr>
          </a:p>
          <a:p>
            <a:pPr algn="ctr"/>
            <a:endParaRPr lang="lt-LT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0034" y="714375"/>
            <a:ext cx="3786214" cy="5495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52</a:t>
            </a: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82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52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82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3600" dirty="0" smtClean="0">
              <a:solidFill>
                <a:srgbClr val="548DD4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Sudėtį galima patikrinti atimtimi.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786314" y="714375"/>
            <a:ext cx="3857652" cy="5495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85 </a:t>
            </a:r>
            <a:r>
              <a:rPr kumimoji="0" lang="en-A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en-A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AU" sz="36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55</a:t>
            </a:r>
            <a:endParaRPr kumimoji="0" lang="lt-LT" sz="3600" b="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3600" dirty="0" smtClean="0">
              <a:solidFill>
                <a:srgbClr val="984806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30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55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85</a:t>
            </a:r>
            <a:endParaRPr kumimoji="0" lang="en-A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 dirty="0" smtClean="0">
                <a:solidFill>
                  <a:srgbClr val="00B05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55</a:t>
            </a:r>
            <a:r>
              <a:rPr lang="en-AU" sz="3600" dirty="0" smtClean="0">
                <a:solidFill>
                  <a:srgbClr val="548DD4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AU" sz="3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AU" sz="3600" dirty="0" smtClean="0">
                <a:solidFill>
                  <a:srgbClr val="365F9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30 </a:t>
            </a:r>
            <a:r>
              <a:rPr lang="en-AU" sz="36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AU" sz="3600" dirty="0" smtClean="0">
                <a:solidFill>
                  <a:srgbClr val="984806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85</a:t>
            </a:r>
            <a:endParaRPr lang="lt-LT" sz="3600" dirty="0" smtClean="0">
              <a:solidFill>
                <a:srgbClr val="984806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Atimtį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galima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patikrinti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sudėtimi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285728"/>
            <a:ext cx="7929618" cy="59293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 smtClean="0"/>
          </a:p>
          <a:p>
            <a:pPr algn="ctr"/>
            <a:endParaRPr lang="lt-LT" dirty="0" smtClean="0"/>
          </a:p>
          <a:p>
            <a:pPr algn="ctr"/>
            <a:endParaRPr lang="lt-LT" sz="4400" dirty="0" smtClean="0">
              <a:latin typeface="Arial Black" pitchFamily="34" charset="0"/>
            </a:endParaRPr>
          </a:p>
          <a:p>
            <a:pPr algn="ctr"/>
            <a:endParaRPr lang="lt-LT" sz="4400" dirty="0" smtClean="0">
              <a:latin typeface="Arial Black" pitchFamily="34" charset="0"/>
            </a:endParaRPr>
          </a:p>
          <a:p>
            <a:pPr algn="ctr"/>
            <a:endParaRPr lang="lt-LT" sz="4400" dirty="0" smtClean="0">
              <a:latin typeface="Arial Black" pitchFamily="34" charset="0"/>
            </a:endParaRPr>
          </a:p>
          <a:p>
            <a:pPr algn="ctr"/>
            <a:r>
              <a:rPr lang="lt-LT" sz="4400" dirty="0" smtClean="0">
                <a:latin typeface="Arial Black" pitchFamily="34" charset="0"/>
              </a:rPr>
              <a:t>Svarsčiai naudojami daiktų masei matuoti.</a:t>
            </a:r>
            <a:endParaRPr lang="lt-LT" sz="4400" dirty="0">
              <a:latin typeface="Arial Black" pitchFamily="34" charset="0"/>
            </a:endParaRPr>
          </a:p>
        </p:txBody>
      </p:sp>
      <p:pic>
        <p:nvPicPr>
          <p:cNvPr id="6" name="Picture 5" descr="C:\Users\MAMA\Pictures\2012-01-16\002.jpg"/>
          <p:cNvPicPr/>
          <p:nvPr/>
        </p:nvPicPr>
        <p:blipFill>
          <a:blip r:embed="rId2"/>
          <a:srcRect l="15706" t="54700" r="28800" b="30351"/>
          <a:stretch>
            <a:fillRect/>
          </a:stretch>
        </p:blipFill>
        <p:spPr bwMode="auto">
          <a:xfrm>
            <a:off x="1447800" y="714357"/>
            <a:ext cx="624840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733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1733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7166"/>
            <a:ext cx="1733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1733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Terminator 5"/>
          <p:cNvSpPr/>
          <p:nvPr/>
        </p:nvSpPr>
        <p:spPr>
          <a:xfrm>
            <a:off x="714348" y="2643182"/>
            <a:ext cx="6929486" cy="1285884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600" dirty="0" smtClean="0">
                <a:latin typeface="Arial Black" pitchFamily="34" charset="0"/>
              </a:rPr>
              <a:t>3</a:t>
            </a:r>
            <a:r>
              <a:rPr lang="en-AU" sz="3600" dirty="0" smtClean="0">
                <a:latin typeface="Arial Black" pitchFamily="34" charset="0"/>
              </a:rPr>
              <a:t> + 3 + 3+ 3 = 12</a:t>
            </a:r>
          </a:p>
          <a:p>
            <a:pPr algn="ctr"/>
            <a:r>
              <a:rPr lang="en-AU" sz="3600" dirty="0" smtClean="0">
                <a:latin typeface="Arial Black" pitchFamily="34" charset="0"/>
              </a:rPr>
              <a:t>4 </a:t>
            </a:r>
            <a:r>
              <a:rPr lang="lt-LT" sz="3600" baseline="30000" dirty="0" smtClean="0">
                <a:latin typeface="Arial Black" pitchFamily="34" charset="0"/>
              </a:rPr>
              <a:t>. </a:t>
            </a:r>
            <a:r>
              <a:rPr lang="lt-LT" sz="3600" dirty="0" smtClean="0">
                <a:latin typeface="Arial Black" pitchFamily="34" charset="0"/>
              </a:rPr>
              <a:t>3 </a:t>
            </a:r>
            <a:r>
              <a:rPr lang="en-AU" sz="3600" dirty="0" smtClean="0">
                <a:latin typeface="Arial Black" pitchFamily="34" charset="0"/>
              </a:rPr>
              <a:t>= 12</a:t>
            </a:r>
            <a:endParaRPr lang="lt-LT" sz="3600" dirty="0"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100" y="4357694"/>
            <a:ext cx="6643734" cy="177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Keturis</a:t>
            </a:r>
            <a:r>
              <a:rPr lang="en-A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kartus</a:t>
            </a:r>
            <a:r>
              <a:rPr lang="en-A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po</a:t>
            </a:r>
            <a:r>
              <a:rPr lang="en-A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tris</a:t>
            </a:r>
            <a:r>
              <a:rPr lang="en-A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yra</a:t>
            </a:r>
            <a:r>
              <a:rPr lang="en-A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AU" sz="4000" dirty="0" err="1" smtClean="0">
                <a:solidFill>
                  <a:schemeClr val="tx1"/>
                </a:solidFill>
                <a:latin typeface="Arial Black" pitchFamily="34" charset="0"/>
              </a:rPr>
              <a:t>dvylika</a:t>
            </a:r>
            <a:endParaRPr lang="lt-LT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596" y="142852"/>
            <a:ext cx="7715304" cy="60722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latin typeface="Arial Black" pitchFamily="34" charset="0"/>
              </a:rPr>
              <a:t>2 </a:t>
            </a:r>
            <a:r>
              <a:rPr lang="en-AU" sz="4000" baseline="30000" dirty="0" smtClean="0">
                <a:latin typeface="Arial Black" pitchFamily="34" charset="0"/>
              </a:rPr>
              <a:t>.  </a:t>
            </a:r>
            <a:r>
              <a:rPr lang="en-AU" sz="4000" dirty="0" smtClean="0">
                <a:latin typeface="Arial Black" pitchFamily="34" charset="0"/>
              </a:rPr>
              <a:t>4 = </a:t>
            </a:r>
            <a:r>
              <a:rPr lang="lt-LT" sz="4000" dirty="0" smtClean="0">
                <a:latin typeface="Arial Black" pitchFamily="34" charset="0"/>
              </a:rPr>
              <a:t>8</a:t>
            </a:r>
          </a:p>
          <a:p>
            <a:pPr algn="ctr"/>
            <a:r>
              <a:rPr lang="en-AU" sz="2800" dirty="0" smtClean="0">
                <a:latin typeface="Arial Black" pitchFamily="34" charset="0"/>
              </a:rPr>
              <a:t>Du </a:t>
            </a:r>
            <a:r>
              <a:rPr lang="en-AU" sz="2800" dirty="0" err="1" smtClean="0">
                <a:latin typeface="Arial Black" pitchFamily="34" charset="0"/>
              </a:rPr>
              <a:t>kartus</a:t>
            </a:r>
            <a:r>
              <a:rPr lang="en-AU" sz="2800" dirty="0" smtClean="0">
                <a:latin typeface="Arial Black" pitchFamily="34" charset="0"/>
              </a:rPr>
              <a:t> </a:t>
            </a:r>
            <a:r>
              <a:rPr lang="en-AU" sz="2800" dirty="0" err="1" smtClean="0">
                <a:latin typeface="Arial Black" pitchFamily="34" charset="0"/>
              </a:rPr>
              <a:t>po</a:t>
            </a:r>
            <a:r>
              <a:rPr lang="en-AU" sz="2800" dirty="0" smtClean="0">
                <a:latin typeface="Arial Black" pitchFamily="34" charset="0"/>
              </a:rPr>
              <a:t> </a:t>
            </a:r>
            <a:r>
              <a:rPr lang="en-AU" sz="2800" dirty="0" err="1" smtClean="0">
                <a:latin typeface="Arial Black" pitchFamily="34" charset="0"/>
              </a:rPr>
              <a:t>keturis</a:t>
            </a:r>
            <a:r>
              <a:rPr lang="en-AU" sz="2800" dirty="0" smtClean="0">
                <a:latin typeface="Arial Black" pitchFamily="34" charset="0"/>
              </a:rPr>
              <a:t> </a:t>
            </a:r>
            <a:r>
              <a:rPr lang="en-AU" sz="2800" dirty="0" err="1" smtClean="0">
                <a:latin typeface="Arial Black" pitchFamily="34" charset="0"/>
              </a:rPr>
              <a:t>yra</a:t>
            </a:r>
            <a:r>
              <a:rPr lang="en-AU" sz="2800" dirty="0" smtClean="0">
                <a:latin typeface="Arial Black" pitchFamily="34" charset="0"/>
              </a:rPr>
              <a:t> a</a:t>
            </a:r>
            <a:r>
              <a:rPr lang="lt-LT" sz="2800" dirty="0" smtClean="0">
                <a:latin typeface="Arial Black" pitchFamily="34" charset="0"/>
              </a:rPr>
              <a:t>š</a:t>
            </a:r>
            <a:r>
              <a:rPr lang="en-AU" sz="2800" dirty="0" err="1" smtClean="0">
                <a:latin typeface="Arial Black" pitchFamily="34" charset="0"/>
              </a:rPr>
              <a:t>tuoni</a:t>
            </a:r>
            <a:endParaRPr lang="lt-LT" sz="2800" dirty="0">
              <a:latin typeface="Arial Black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14422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3108" y="3786190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latin typeface="Arial Black" pitchFamily="34" charset="0"/>
              </a:rPr>
              <a:t>2 – </a:t>
            </a:r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daugiklis</a:t>
            </a:r>
          </a:p>
          <a:p>
            <a:pPr algn="ctr"/>
            <a:r>
              <a:rPr lang="lt-LT" sz="3600" dirty="0" smtClean="0">
                <a:latin typeface="Arial Black" pitchFamily="34" charset="0"/>
              </a:rPr>
              <a:t>4 – </a:t>
            </a:r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daugiklis</a:t>
            </a:r>
          </a:p>
          <a:p>
            <a:pPr algn="ctr"/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lt-LT" sz="3600" dirty="0" smtClean="0">
                <a:latin typeface="Arial Black" pitchFamily="34" charset="0"/>
              </a:rPr>
              <a:t>8 – </a:t>
            </a:r>
            <a:r>
              <a:rPr lang="lt-LT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sandauga</a:t>
            </a:r>
            <a:endParaRPr lang="lt-LT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8" name="Straight Connector 17"/>
          <p:cNvCxnSpPr>
            <a:stCxn id="2" idx="1"/>
            <a:endCxn id="2" idx="3"/>
          </p:cNvCxnSpPr>
          <p:nvPr/>
        </p:nvCxnSpPr>
        <p:spPr>
          <a:xfrm rot="10800000" flipH="1">
            <a:off x="428596" y="3178967"/>
            <a:ext cx="77153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9050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414" y="285728"/>
            <a:ext cx="7143800" cy="60722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 descr="C:\Users\MAMA\Pictures\2012-01-17\001.jpg"/>
          <p:cNvPicPr/>
          <p:nvPr/>
        </p:nvPicPr>
        <p:blipFill>
          <a:blip r:embed="rId2"/>
          <a:srcRect l="46495" t="72254" r="39375" b="15402"/>
          <a:stretch>
            <a:fillRect/>
          </a:stretch>
        </p:blipFill>
        <p:spPr bwMode="auto">
          <a:xfrm>
            <a:off x="3714744" y="428604"/>
            <a:ext cx="1543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143108" y="2071678"/>
            <a:ext cx="4929222" cy="8572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rial Black" pitchFamily="34" charset="0"/>
              </a:rPr>
              <a:t>Daugybos iš 2 lentelė</a:t>
            </a:r>
            <a:endParaRPr lang="lt-L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0043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lt-LT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 2                    6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12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 4                    7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14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 6                    8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16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 8                    9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 18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=10                  10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2 =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9050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414" y="214290"/>
            <a:ext cx="7143800" cy="60722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071678"/>
            <a:ext cx="4929222" cy="8572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rial Black" pitchFamily="34" charset="0"/>
              </a:rPr>
              <a:t>Daugybos iš 3 lentelė</a:t>
            </a:r>
            <a:endParaRPr lang="lt-L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C:\Users\MAMA\Pictures\2012-01-17\002.jpg"/>
          <p:cNvPicPr/>
          <p:nvPr/>
        </p:nvPicPr>
        <p:blipFill>
          <a:blip r:embed="rId2"/>
          <a:srcRect l="47279" t="75764" r="36236" b="12118"/>
          <a:stretch>
            <a:fillRect/>
          </a:stretch>
        </p:blipFill>
        <p:spPr bwMode="auto">
          <a:xfrm>
            <a:off x="3857620" y="571480"/>
            <a:ext cx="16859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4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1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A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3 =   3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2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  6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3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  9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4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5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15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  6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18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  7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21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  8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24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  9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27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latin typeface="Arial Black" pitchFamily="34" charset="0"/>
                <a:cs typeface="Arial" pitchFamily="34" charset="0"/>
              </a:rPr>
              <a:t>   10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3 = 30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9050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414" y="285728"/>
            <a:ext cx="7143800" cy="60722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071678"/>
            <a:ext cx="4929222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rial Black" pitchFamily="34" charset="0"/>
              </a:rPr>
              <a:t>Daugybos iš 4 lentelė</a:t>
            </a:r>
            <a:endParaRPr lang="lt-L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Picture 7" descr="C:\Users\MAMA\Pictures\2012-01-17\003.jpg"/>
          <p:cNvPicPr/>
          <p:nvPr/>
        </p:nvPicPr>
        <p:blipFill>
          <a:blip r:embed="rId2"/>
          <a:srcRect l="44769" t="73952" r="40775" b="13477"/>
          <a:stretch>
            <a:fillRect/>
          </a:stretch>
        </p:blipFill>
        <p:spPr bwMode="auto">
          <a:xfrm>
            <a:off x="3857620" y="571480"/>
            <a:ext cx="1581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50043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4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400" dirty="0" smtClean="0"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1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  4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2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  8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3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12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4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16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5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20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6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24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7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28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8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32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9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36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10 </a:t>
            </a:r>
            <a:r>
              <a:rPr lang="en-US" sz="24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∙ 4 = 40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43042" y="357166"/>
            <a:ext cx="5786478" cy="100013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600" dirty="0" smtClean="0">
                <a:latin typeface="Arial Black" pitchFamily="34" charset="0"/>
              </a:rPr>
              <a:t>Veiksmų tvarka</a:t>
            </a:r>
            <a:endParaRPr lang="lt-LT" sz="3600" dirty="0">
              <a:latin typeface="Arial Black" pitchFamily="34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857356" y="1500174"/>
            <a:ext cx="5572164" cy="38576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2000240"/>
            <a:ext cx="41434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Arial Black" pitchFamily="34" charset="0"/>
              </a:rPr>
              <a:t>12 + 3 </a:t>
            </a:r>
            <a:r>
              <a:rPr lang="lt-LT" sz="2800" baseline="30000" dirty="0" smtClean="0">
                <a:latin typeface="Arial Black" pitchFamily="34" charset="0"/>
              </a:rPr>
              <a:t>.</a:t>
            </a:r>
            <a:r>
              <a:rPr lang="lt-LT" sz="2800" dirty="0" smtClean="0">
                <a:latin typeface="Arial Black" pitchFamily="34" charset="0"/>
              </a:rPr>
              <a:t> 3 = 21</a:t>
            </a:r>
          </a:p>
          <a:p>
            <a:endParaRPr lang="lt-LT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428660" y="3071810"/>
            <a:ext cx="9572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lt-LT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3 = 3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214810" y="1714488"/>
            <a:ext cx="642942" cy="3571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4143372" y="2786058"/>
            <a:ext cx="714380" cy="35719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>
            <a:off x="3357554" y="2428868"/>
            <a:ext cx="1214446" cy="35719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1214414" y="5357826"/>
            <a:ext cx="6215106" cy="1285884"/>
          </a:xfrm>
          <a:prstGeom prst="wave">
            <a:avLst>
              <a:gd name="adj1" fmla="val 12500"/>
              <a:gd name="adj2" fmla="val 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57290" y="5643578"/>
            <a:ext cx="5929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Pirmiausiai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reikia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sudauginti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o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paskui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sudėti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arba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atimti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357554" y="3500438"/>
            <a:ext cx="1214446" cy="428628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39050" algn="l"/>
              </a:tabLst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414" y="285728"/>
            <a:ext cx="7143800" cy="60722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lt-LT" sz="24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000240"/>
            <a:ext cx="4929222" cy="85725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rial Black" pitchFamily="34" charset="0"/>
              </a:rPr>
              <a:t>Daugybos iš 5 lentelė</a:t>
            </a:r>
            <a:endParaRPr lang="lt-LT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C:\Users\MAMA\Pictures\2012-01-17\004.jpg"/>
          <p:cNvPicPr/>
          <p:nvPr/>
        </p:nvPicPr>
        <p:blipFill>
          <a:blip r:embed="rId2"/>
          <a:srcRect l="49916" t="73839" r="35643" b="14156"/>
          <a:stretch>
            <a:fillRect/>
          </a:stretch>
        </p:blipFill>
        <p:spPr bwMode="auto">
          <a:xfrm>
            <a:off x="3714744" y="571480"/>
            <a:ext cx="1419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85918" y="3214686"/>
            <a:ext cx="73580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lt-LT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  5                   6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30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10                   7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35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15                   8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40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20                   9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25                 10 </a:t>
            </a:r>
            <a:r>
              <a:rPr kumimoji="0" lang="en-A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5 = 50</a:t>
            </a:r>
            <a:r>
              <a:rPr kumimoji="0" lang="lt-LT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2400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85728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428868"/>
            <a:ext cx="292894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42886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4285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42886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orizontal Scroll 8"/>
          <p:cNvSpPr/>
          <p:nvPr/>
        </p:nvSpPr>
        <p:spPr>
          <a:xfrm>
            <a:off x="357158" y="4929198"/>
            <a:ext cx="7643866" cy="171451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785786" y="528638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latin typeface="Arial Black" pitchFamily="34" charset="0"/>
              </a:rPr>
              <a:t>1 h </a:t>
            </a:r>
            <a:r>
              <a:rPr lang="en-AU" sz="3600" dirty="0" smtClean="0">
                <a:latin typeface="Arial Black" pitchFamily="34" charset="0"/>
              </a:rPr>
              <a:t>= </a:t>
            </a:r>
            <a:r>
              <a:rPr lang="lt-LT" sz="3600" dirty="0" smtClean="0">
                <a:latin typeface="Arial Black" pitchFamily="34" charset="0"/>
              </a:rPr>
              <a:t>60 min</a:t>
            </a:r>
          </a:p>
          <a:p>
            <a:pPr algn="ctr"/>
            <a:r>
              <a:rPr lang="lt-LT" sz="3600" dirty="0" smtClean="0">
                <a:latin typeface="Arial Black" pitchFamily="34" charset="0"/>
              </a:rPr>
              <a:t>Viena valanda = 60 minučių</a:t>
            </a:r>
            <a:endParaRPr lang="lt-LT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571480"/>
            <a:ext cx="7786742" cy="26432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500035" y="1000108"/>
            <a:ext cx="757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rial Black" pitchFamily="34" charset="0"/>
              </a:rPr>
              <a:t>1 </a:t>
            </a:r>
            <a:r>
              <a:rPr lang="en-AU" sz="3600" dirty="0" err="1">
                <a:latin typeface="Arial Black" pitchFamily="34" charset="0"/>
              </a:rPr>
              <a:t>metras</a:t>
            </a:r>
            <a:r>
              <a:rPr lang="en-AU" sz="3600" dirty="0">
                <a:latin typeface="Arial Black" pitchFamily="34" charset="0"/>
              </a:rPr>
              <a:t> = 100 </a:t>
            </a:r>
            <a:r>
              <a:rPr lang="en-AU" sz="3600" dirty="0" err="1">
                <a:latin typeface="Arial Black" pitchFamily="34" charset="0"/>
              </a:rPr>
              <a:t>centimetrų</a:t>
            </a:r>
            <a:endParaRPr lang="lt-LT" sz="3600" dirty="0">
              <a:latin typeface="Arial Black" pitchFamily="34" charset="0"/>
            </a:endParaRPr>
          </a:p>
          <a:p>
            <a:pPr algn="ctr"/>
            <a:r>
              <a:rPr lang="en-AU" sz="3600" dirty="0">
                <a:latin typeface="Arial Black" pitchFamily="34" charset="0"/>
              </a:rPr>
              <a:t>1 m = 100 cm</a:t>
            </a:r>
            <a:endParaRPr lang="lt-LT" sz="3600" dirty="0">
              <a:latin typeface="Arial Black" pitchFamily="34" charset="0"/>
            </a:endParaRPr>
          </a:p>
          <a:p>
            <a:pPr algn="ctr"/>
            <a:endParaRPr lang="lt-LT" sz="3200" dirty="0">
              <a:latin typeface="Arial Black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t="2577"/>
          <a:stretch>
            <a:fillRect/>
          </a:stretch>
        </p:blipFill>
        <p:spPr bwMode="auto">
          <a:xfrm>
            <a:off x="3024187" y="3714752"/>
            <a:ext cx="30956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034" y="357166"/>
            <a:ext cx="8072494" cy="60007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92867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2607455" y="117870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07785" y="117870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12 : 3 = 4 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2910" y="4143380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Dvylika padalijus į tris lygias dalis yra po keturis.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2" idx="1"/>
            <a:endCxn id="2" idx="3"/>
          </p:cNvCxnSpPr>
          <p:nvPr/>
        </p:nvCxnSpPr>
        <p:spPr>
          <a:xfrm rot="10800000" flipH="1">
            <a:off x="500034" y="3357562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034" y="357166"/>
            <a:ext cx="8072494" cy="60007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000108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>
            <a:off x="4037009" y="124934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 : 2 = 4 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2" idx="1"/>
            <a:endCxn id="2" idx="3"/>
          </p:cNvCxnSpPr>
          <p:nvPr/>
        </p:nvCxnSpPr>
        <p:spPr>
          <a:xfrm rot="10800000" flipH="1">
            <a:off x="500034" y="3357562"/>
            <a:ext cx="80724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200" b="0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dalinys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200" b="0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daliklis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200" b="0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dalmuo</a:t>
            </a: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034" y="357166"/>
            <a:ext cx="8072494" cy="60007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dirty="0" smtClean="0">
                <a:latin typeface="Arial Black" pitchFamily="34" charset="0"/>
              </a:rPr>
              <a:t>     3 </a:t>
            </a:r>
            <a:r>
              <a:rPr lang="lt-LT" sz="3200" baseline="30000" dirty="0" smtClean="0">
                <a:latin typeface="Arial Black" pitchFamily="34" charset="0"/>
              </a:rPr>
              <a:t>.</a:t>
            </a:r>
            <a:r>
              <a:rPr lang="lt-LT" sz="3200" dirty="0" smtClean="0">
                <a:latin typeface="Arial Black" pitchFamily="34" charset="0"/>
              </a:rPr>
              <a:t> 4 = 12</a:t>
            </a:r>
            <a:endParaRPr lang="lt-LT" sz="3200" dirty="0">
              <a:latin typeface="Arial Black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785926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2608249" y="210660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08579" y="210660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53929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12 : 3 =  4  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00166" y="571480"/>
            <a:ext cx="6143668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TextBox 20"/>
          <p:cNvSpPr txBox="1"/>
          <p:nvPr/>
        </p:nvSpPr>
        <p:spPr>
          <a:xfrm>
            <a:off x="1571604" y="785794"/>
            <a:ext cx="5786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Dalybos</a:t>
            </a:r>
            <a:r>
              <a:rPr lang="en-AU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 </a:t>
            </a:r>
            <a:r>
              <a:rPr lang="en-AU" sz="2800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ir</a:t>
            </a:r>
            <a:r>
              <a:rPr lang="en-AU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 </a:t>
            </a:r>
            <a:r>
              <a:rPr lang="en-AU" sz="2800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daugybos</a:t>
            </a:r>
            <a:r>
              <a:rPr lang="en-AU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 </a:t>
            </a:r>
            <a:r>
              <a:rPr lang="en-AU" sz="2800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ry</a:t>
            </a:r>
            <a:r>
              <a:rPr lang="lt-LT" sz="2800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š</a:t>
            </a:r>
            <a:r>
              <a:rPr lang="en-AU" sz="2800" dirty="0" err="1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ys</a:t>
            </a:r>
            <a:endParaRPr lang="lt-LT" sz="2800" dirty="0" smtClean="0">
              <a:latin typeface="Arial Black" pitchFamily="34" charset="0"/>
            </a:endParaRPr>
          </a:p>
          <a:p>
            <a:endParaRPr lang="lt-LT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85762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Dvylika padalijus į tris lygias dalis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yra po keturis, nes tris kartus 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po keturis yra dvylika.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214290"/>
            <a:ext cx="8572560" cy="64294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extBox 2"/>
          <p:cNvSpPr txBox="1"/>
          <p:nvPr/>
        </p:nvSpPr>
        <p:spPr>
          <a:xfrm>
            <a:off x="928662" y="50004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 smtClean="0">
                <a:latin typeface="Arial Black" pitchFamily="34" charset="0"/>
              </a:rPr>
              <a:t>Eurai. Euro centai</a:t>
            </a:r>
            <a:endParaRPr lang="lt-LT" sz="3200" dirty="0">
              <a:latin typeface="Arial Black" pitchFamily="34" charset="0"/>
            </a:endParaRPr>
          </a:p>
        </p:txBody>
      </p:sp>
      <p:pic>
        <p:nvPicPr>
          <p:cNvPr id="4" name="Picture 3" descr="C:\Users\MAMA\Pictures\2012-01-18\001.jpg"/>
          <p:cNvPicPr/>
          <p:nvPr/>
        </p:nvPicPr>
        <p:blipFill>
          <a:blip r:embed="rId2"/>
          <a:srcRect l="27985" t="42016" r="3450" b="30011"/>
          <a:stretch>
            <a:fillRect/>
          </a:stretch>
        </p:blipFill>
        <p:spPr bwMode="auto">
          <a:xfrm>
            <a:off x="652462" y="1142984"/>
            <a:ext cx="7839075" cy="418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429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100 euro centų sudaro 1 eurą.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 euras 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100 euro cent</a:t>
            </a:r>
            <a:r>
              <a:rPr kumimoji="0" lang="lt-L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ų          1 € = 100 ct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928934"/>
            <a:ext cx="3008313" cy="3197229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21457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571736" y="0"/>
            <a:ext cx="6072230" cy="2714620"/>
          </a:xfrm>
          <a:prstGeom prst="horizontalScroll">
            <a:avLst>
              <a:gd name="adj" fmla="val 12500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6 –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2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=</a:t>
            </a:r>
            <a:r>
              <a:rPr kumimoji="0" lang="lt-LT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en-A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6 –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turinys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, 2 – at</a:t>
            </a: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ė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minys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, </a:t>
            </a:r>
            <a:endParaRPr kumimoji="0" lang="lt-L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4 –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skirtumas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.</a:t>
            </a:r>
            <a:endParaRPr kumimoji="0" lang="lt-L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720" y="2857496"/>
            <a:ext cx="8572560" cy="3571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800" b="1" dirty="0">
              <a:latin typeface="Arial Black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321468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Vienetus atimame iš vienetų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=1</a:t>
            </a:r>
            <a:r>
              <a:rPr kumimoji="0" lang="lt-L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000496" y="4143380"/>
            <a:ext cx="714380" cy="428628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968375" y="3857628"/>
            <a:ext cx="6819900" cy="2428892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LITRAS (l)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Sutrumpintai litrą žymime tik prie skaičių:</a:t>
            </a:r>
            <a:endParaRPr kumimoji="0" lang="lt-L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8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l, 2l, 3l,...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285852" y="857232"/>
            <a:ext cx="6143668" cy="2505094"/>
          </a:xfrm>
          <a:prstGeom prst="wave">
            <a:avLst>
              <a:gd name="adj1" fmla="val 13005"/>
              <a:gd name="adj2" fmla="val 71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t-LT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Skysčiai matuojami litrais</a:t>
            </a: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20" y="285729"/>
            <a:ext cx="3102005" cy="1857388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2400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Stačiakampis</a:t>
            </a: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00364" y="2214553"/>
            <a:ext cx="2357454" cy="2214571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2400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Kvadratas</a:t>
            </a: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28596" y="4000504"/>
            <a:ext cx="2786082" cy="2571768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2400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Skritulys</a:t>
            </a: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5000628" y="3500438"/>
            <a:ext cx="3627466" cy="2905146"/>
          </a:xfrm>
          <a:prstGeom prst="hexagon">
            <a:avLst>
              <a:gd name="adj" fmla="val 32822"/>
              <a:gd name="vf" fmla="val 11547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t-LT" sz="2400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Šešiakampis</a:t>
            </a: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57818" y="457200"/>
            <a:ext cx="3714776" cy="2828924"/>
          </a:xfrm>
          <a:prstGeom prst="triangle">
            <a:avLst>
              <a:gd name="adj" fmla="val 5000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Trikampis</a:t>
            </a:r>
            <a:endParaRPr kumimoji="0" lang="lt-LT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1447800" cy="2009775"/>
          </a:xfrm>
          <a:prstGeom prst="rect">
            <a:avLst/>
          </a:prstGeom>
          <a:noFill/>
        </p:spPr>
      </p:pic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1866900" cy="1543050"/>
          </a:xfrm>
          <a:prstGeom prst="rect">
            <a:avLst/>
          </a:prstGeom>
          <a:noFill/>
        </p:spPr>
      </p:pic>
      <p:pic>
        <p:nvPicPr>
          <p:cNvPr id="2150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1933575" cy="2362200"/>
          </a:xfrm>
          <a:prstGeom prst="rect">
            <a:avLst/>
          </a:prstGeom>
          <a:noFill/>
        </p:spPr>
      </p:pic>
      <p:pic>
        <p:nvPicPr>
          <p:cNvPr id="2150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71480"/>
            <a:ext cx="2143125" cy="214312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85852" y="3449638"/>
            <a:ext cx="7429552" cy="297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Kilogramas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(kg)</a:t>
            </a: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Sutrumpintai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kilogramą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žymime</a:t>
            </a: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tik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prie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skaičių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 kg, 2 kg, 3 kg,...</a:t>
            </a: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001"/>
          <p:cNvPicPr>
            <a:picLocks noChangeAspect="1" noChangeArrowheads="1"/>
          </p:cNvPicPr>
          <p:nvPr/>
        </p:nvPicPr>
        <p:blipFill>
          <a:blip r:embed="rId2"/>
          <a:srcRect l="5746" t="65572" r="81522" b="13364"/>
          <a:stretch>
            <a:fillRect/>
          </a:stretch>
        </p:blipFill>
        <p:spPr bwMode="auto">
          <a:xfrm>
            <a:off x="2571736" y="3571876"/>
            <a:ext cx="781050" cy="1771650"/>
          </a:xfrm>
          <a:prstGeom prst="rect">
            <a:avLst/>
          </a:prstGeom>
          <a:noFill/>
        </p:spPr>
      </p:pic>
      <p:pic>
        <p:nvPicPr>
          <p:cNvPr id="22534" name="Picture 2" descr="001"/>
          <p:cNvPicPr>
            <a:picLocks noChangeAspect="1" noChangeArrowheads="1"/>
          </p:cNvPicPr>
          <p:nvPr/>
        </p:nvPicPr>
        <p:blipFill>
          <a:blip r:embed="rId2"/>
          <a:srcRect l="46495" t="64893" r="40930" b="14043"/>
          <a:stretch>
            <a:fillRect/>
          </a:stretch>
        </p:blipFill>
        <p:spPr bwMode="auto">
          <a:xfrm>
            <a:off x="4714876" y="3643314"/>
            <a:ext cx="771525" cy="1771650"/>
          </a:xfrm>
          <a:prstGeom prst="rect">
            <a:avLst/>
          </a:prstGeom>
          <a:noFill/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/>
          <a:srcRect t="20401" b="7692"/>
          <a:stretch>
            <a:fillRect/>
          </a:stretch>
        </p:blipFill>
        <p:spPr bwMode="auto">
          <a:xfrm>
            <a:off x="1428728" y="1357298"/>
            <a:ext cx="2714644" cy="1643074"/>
          </a:xfrm>
          <a:prstGeom prst="rect">
            <a:avLst/>
          </a:prstGeom>
          <a:noFill/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 l="9253" t="6145" r="8185" b="24580"/>
          <a:stretch>
            <a:fillRect/>
          </a:stretch>
        </p:blipFill>
        <p:spPr bwMode="auto">
          <a:xfrm>
            <a:off x="4357686" y="1928802"/>
            <a:ext cx="2209800" cy="1181100"/>
          </a:xfrm>
          <a:prstGeom prst="rect">
            <a:avLst/>
          </a:prstGeom>
          <a:noFill/>
        </p:spPr>
      </p:pic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142984"/>
            <a:ext cx="1895475" cy="2419350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857620" y="214290"/>
            <a:ext cx="4429156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6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Dag name="">
                  <a:cont type="tree" name="">
                    <a:effect ref="fillLine"/>
                    <a:outerShdw dist="38100" dir="13500000" algn="br">
                      <a:srgbClr val="9CC9FF"/>
                    </a:outerShdw>
                  </a:cont>
                  <a:cont type="tree" name="">
                    <a:effect ref="fillLine"/>
                    <a:outerShdw dist="38100" dir="2700000" algn="tl">
                      <a:srgbClr val="2F4D71"/>
                    </a:outerShdw>
                  </a:cont>
                  <a:effect ref="fillLine"/>
                </a:effectDag>
                <a:latin typeface="Arial Black" pitchFamily="34" charset="0"/>
                <a:ea typeface="Calibri" pitchFamily="34" charset="0"/>
                <a:cs typeface="Times New Roman" pitchFamily="18" charset="0"/>
              </a:rPr>
              <a:t>Termometrai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22288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950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85720" y="3571876"/>
            <a:ext cx="8501122" cy="30003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lt-LT" sz="11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lt-LT" sz="11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lt-LT" sz="11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lt-L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12 laipsnių šilumos sutrumpintai žymime                                         12 laipsnių šalčio sutrumpintai žymime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                      +12 </a:t>
            </a:r>
            <a:r>
              <a:rPr kumimoji="0" lang="lt-LT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o </a:t>
            </a: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 (laipsnių Celsijaus)                                                               -12 </a:t>
            </a:r>
            <a:r>
              <a:rPr kumimoji="0" lang="lt-LT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o </a:t>
            </a:r>
            <a:r>
              <a:rPr kumimoji="0" lang="lt-L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 (laipsnių Celsijaus)                                                       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C:\Users\MAMA\Pictures\2012-01-13\001.jpg"/>
          <p:cNvPicPr/>
          <p:nvPr/>
        </p:nvPicPr>
        <p:blipFill>
          <a:blip r:embed="rId2"/>
          <a:srcRect l="5746" t="65571" r="81521" b="13364"/>
          <a:stretch>
            <a:fillRect/>
          </a:stretch>
        </p:blipFill>
        <p:spPr bwMode="auto">
          <a:xfrm>
            <a:off x="1285852" y="3929066"/>
            <a:ext cx="781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MAMA\Pictures\2012-01-13\001.jpg"/>
          <p:cNvPicPr/>
          <p:nvPr/>
        </p:nvPicPr>
        <p:blipFill>
          <a:blip r:embed="rId2"/>
          <a:srcRect l="46495" t="64892" r="40930" b="14043"/>
          <a:stretch>
            <a:fillRect/>
          </a:stretch>
        </p:blipFill>
        <p:spPr bwMode="auto">
          <a:xfrm>
            <a:off x="6429388" y="3857628"/>
            <a:ext cx="771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1071537" y="3000372"/>
            <a:ext cx="7358115" cy="3143272"/>
          </a:xfrm>
          <a:prstGeom prst="doubleWave">
            <a:avLst>
              <a:gd name="adj1" fmla="val 6500"/>
              <a:gd name="adj2" fmla="val 188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15+3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skaitinis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reiškinys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A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18 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šio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reiškinio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reikšmė</a:t>
            </a:r>
            <a:r>
              <a:rPr kumimoji="0" lang="en-A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785918" y="285728"/>
            <a:ext cx="5000660" cy="2557474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 smtClean="0">
                <a:solidFill>
                  <a:schemeClr val="accent2"/>
                </a:solidFill>
                <a:latin typeface="Arial Black" pitchFamily="34" charset="0"/>
              </a:rPr>
              <a:t>15</a:t>
            </a:r>
            <a:r>
              <a:rPr lang="lt-LT" sz="4000" dirty="0" smtClean="0">
                <a:latin typeface="Arial Black" pitchFamily="34" charset="0"/>
              </a:rPr>
              <a:t> </a:t>
            </a:r>
            <a:r>
              <a:rPr lang="en-AU" sz="4000" dirty="0" smtClean="0">
                <a:solidFill>
                  <a:schemeClr val="accent2"/>
                </a:solidFill>
                <a:latin typeface="Arial Black" pitchFamily="34" charset="0"/>
              </a:rPr>
              <a:t>+ </a:t>
            </a:r>
            <a:r>
              <a:rPr lang="lt-LT" sz="4000" dirty="0" smtClean="0">
                <a:solidFill>
                  <a:schemeClr val="accent2"/>
                </a:solidFill>
                <a:latin typeface="Arial Black" pitchFamily="34" charset="0"/>
              </a:rPr>
              <a:t>3</a:t>
            </a:r>
            <a:r>
              <a:rPr lang="lt-LT" sz="4000" dirty="0" smtClean="0">
                <a:latin typeface="Arial Black" pitchFamily="34" charset="0"/>
              </a:rPr>
              <a:t> </a:t>
            </a:r>
            <a:r>
              <a:rPr lang="en-AU" sz="4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= 18</a:t>
            </a:r>
            <a:endParaRPr lang="lt-LT" sz="4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824</Words>
  <Application>Microsoft Office PowerPoint</Application>
  <PresentationFormat>Demonstracija ekrane (4:3)</PresentationFormat>
  <Paragraphs>256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33</vt:i4>
      </vt:variant>
    </vt:vector>
  </HeadingPairs>
  <TitlesOfParts>
    <vt:vector size="34" baseType="lpstr">
      <vt:lpstr>Trek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</dc:creator>
  <cp:lastModifiedBy>Vartotojas</cp:lastModifiedBy>
  <cp:revision>95</cp:revision>
  <dcterms:created xsi:type="dcterms:W3CDTF">2012-02-03T18:55:33Z</dcterms:created>
  <dcterms:modified xsi:type="dcterms:W3CDTF">2012-10-02T10:05:39Z</dcterms:modified>
</cp:coreProperties>
</file>